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emf" ContentType="image/x-emf"/>
  <Default Extension="png" ContentType="image/png"/>
  <Default Extension="jpeg" ContentType="image/jpeg"/>
  <Default Extension="JPG" ContentType="image/.jpg"/>
  <Default Extension="wdp" ContentType="image/vnd.ms-photo"/>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sldIdLst>
    <p:sldId id="258" r:id="rId3"/>
    <p:sldId id="576" r:id="rId4"/>
    <p:sldId id="579" r:id="rId6"/>
    <p:sldId id="405" r:id="rId7"/>
    <p:sldId id="453" r:id="rId8"/>
    <p:sldId id="483" r:id="rId9"/>
    <p:sldId id="455" r:id="rId10"/>
    <p:sldId id="590" r:id="rId11"/>
    <p:sldId id="591" r:id="rId12"/>
    <p:sldId id="592" r:id="rId13"/>
    <p:sldId id="593" r:id="rId14"/>
    <p:sldId id="530" r:id="rId15"/>
    <p:sldId id="531" r:id="rId16"/>
    <p:sldId id="532" r:id="rId17"/>
    <p:sldId id="534" r:id="rId18"/>
    <p:sldId id="536" r:id="rId19"/>
    <p:sldId id="537" r:id="rId20"/>
    <p:sldId id="539" r:id="rId21"/>
    <p:sldId id="540" r:id="rId22"/>
    <p:sldId id="641" r:id="rId23"/>
    <p:sldId id="492" r:id="rId24"/>
  </p:sldIdLst>
  <p:sldSz cx="12192000" cy="6858000"/>
  <p:notesSz cx="6858000" cy="9144000"/>
  <p:custDataLst>
    <p:tags r:id="rId28"/>
  </p:custDataLst>
  <p:defaultTex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p:defaultTextStyle>
  <p:extLst>
    <p:ext uri="{EFAFB233-063F-42B5-8137-9DF3F51BA10A}">
      <p15:sldGuideLst xmlns:p15="http://schemas.microsoft.com/office/powerpoint/2012/main">
        <p15:guide id="1" orient="horz" pos="3126" userDrawn="1">
          <p15:clr>
            <a:srgbClr val="A4A3A4"/>
          </p15:clr>
        </p15:guide>
        <p15:guide id="2" pos="52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4FE"/>
    <a:srgbClr val="F1A639"/>
    <a:srgbClr val="0C32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4"/>
    <p:restoredTop sz="91460"/>
  </p:normalViewPr>
  <p:slideViewPr>
    <p:cSldViewPr snapToGrid="0" snapToObjects="1" showGuides="1">
      <p:cViewPr varScale="1">
        <p:scale>
          <a:sx n="64" d="100"/>
          <a:sy n="64" d="100"/>
        </p:scale>
        <p:origin x="712" y="44"/>
      </p:cViewPr>
      <p:guideLst>
        <p:guide orient="horz" pos="3126"/>
        <p:guide pos="52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5.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ea typeface="+mn-ea"/>
              </a:defRPr>
            </a:lvl1pPr>
          </a:lstStyle>
          <a:p>
            <a:pPr>
              <a:defRPr/>
            </a:pPr>
            <a:fld id="{39C59530-7EBE-0E4F-B074-55D23B91C868}"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二级</a:t>
            </a:r>
            <a:endParaRPr lang="zh-CN" altLang="en-US" noProof="0"/>
          </a:p>
          <a:p>
            <a:pPr lvl="2"/>
            <a:r>
              <a:rPr lang="zh-CN" altLang="en-US" noProof="0"/>
              <a:t>三级</a:t>
            </a:r>
            <a:endParaRPr lang="zh-CN" altLang="en-US" noProof="0"/>
          </a:p>
          <a:p>
            <a:pPr lvl="3"/>
            <a:r>
              <a:rPr lang="zh-CN" altLang="en-US" noProof="0"/>
              <a:t>四级</a:t>
            </a:r>
            <a:endParaRPr lang="zh-CN" altLang="en-US" noProof="0"/>
          </a:p>
          <a:p>
            <a:pPr lvl="4"/>
            <a:r>
              <a:rPr lang="zh-CN" altLang="en-US" noProof="0"/>
              <a:t>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ea typeface="+mn-ea"/>
              </a:defRPr>
            </a:lvl1pPr>
          </a:lstStyle>
          <a:p>
            <a:pPr>
              <a:defRPr/>
            </a:pPr>
            <a:fld id="{DBF0124B-56C7-F041-8DA6-742B95AA8FAB}"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sz="1200" dirty="0" smtClean="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蜂巢资本打造创新生态圈 </a:t>
            </a:r>
            <a:endParaRPr lang="zh-CN" altLang="en-US" sz="12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
        <p:nvSpPr>
          <p:cNvPr id="4" name="灯片编号占位符 3"/>
          <p:cNvSpPr>
            <a:spLocks noGrp="1"/>
          </p:cNvSpPr>
          <p:nvPr>
            <p:ph type="sldNum" sz="quarter" idx="5"/>
          </p:nvPr>
        </p:nvSpPr>
        <p:spPr/>
        <p:txBody>
          <a:bodyPr/>
          <a:lstStyle/>
          <a:p>
            <a:pPr>
              <a:defRPr/>
            </a:pPr>
            <a:fld id="{DBF0124B-56C7-F041-8DA6-742B95AA8FA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602"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zh-CN"/>
              <a:t>In </a:t>
            </a:r>
            <a:endParaRPr lang="en-US" altLang="zh-CN"/>
          </a:p>
        </p:txBody>
      </p:sp>
      <p:sp>
        <p:nvSpPr>
          <p:cNvPr id="25603"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DF3C01F3-484B-8645-ABD2-5033F0E4AFA8}" type="slidenum">
              <a:rPr kumimoji="0" lang="zh-CN" altLang="en-US" sz="1300" smtClean="0">
                <a:solidFill>
                  <a:srgbClr val="000000"/>
                </a:solidFill>
                <a:latin typeface="Source Han Sans CN Light" panose="020B0400000000000000" pitchFamily="34" charset="-128"/>
                <a:ea typeface="Source Han Sans CN Light" panose="020B0400000000000000" pitchFamily="34" charset="-128"/>
              </a:rPr>
            </a:fld>
            <a:endParaRPr kumimoji="0" lang="zh-CN" altLang="en-US" sz="1300" dirty="0">
              <a:solidFill>
                <a:srgbClr val="000000"/>
              </a:solidFill>
              <a:latin typeface="Source Han Sans CN Light" panose="020B0400000000000000" pitchFamily="34" charset="-128"/>
              <a:ea typeface="Source Han Sans CN Light" panose="020B0400000000000000" pitchFamily="34" charset="-128"/>
            </a:endParaRPr>
          </a:p>
        </p:txBody>
      </p:sp>
      <p:sp>
        <p:nvSpPr>
          <p:cNvPr id="2" name="页脚占位符 1"/>
          <p:cNvSpPr>
            <a:spLocks noGrp="1"/>
          </p:cNvSpPr>
          <p:nvPr>
            <p:ph type="ftr" sz="quarter" idx="10"/>
          </p:nvPr>
        </p:nvSpPr>
        <p:spPr/>
        <p:txBody>
          <a:bodyPr/>
          <a:lstStyle/>
          <a:p>
            <a:pPr>
              <a:defRPr/>
            </a:pP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451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可能换航拍图</a:t>
            </a:r>
            <a:endParaRPr lang="zh-CN" altLang="en-US"/>
          </a:p>
        </p:txBody>
      </p:sp>
      <p:sp>
        <p:nvSpPr>
          <p:cNvPr id="645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EFA3AB62-CD72-BF49-A128-76FCEB84CB92}" type="slidenum">
              <a:rPr kumimoji="0" lang="zh-CN" altLang="en-US" smtClean="0"/>
            </a:fld>
            <a:endParaRPr kumimoji="0"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6562"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kumimoji="1" lang="zh-CN" altLang="en-US"/>
              <a:t>换深色图</a:t>
            </a:r>
            <a:endParaRPr kumimoji="1" lang="zh-CN" altLang="en-US"/>
          </a:p>
        </p:txBody>
      </p:sp>
      <p:sp>
        <p:nvSpPr>
          <p:cNvPr id="6656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1F719E63-5413-514E-B4AC-1D85677295A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963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kumimoji="1" lang="zh-CN" altLang="en-US"/>
              <a:t>换图</a:t>
            </a:r>
            <a:endParaRPr kumimoji="1" lang="zh-CN" altLang="en-US"/>
          </a:p>
        </p:txBody>
      </p:sp>
      <p:sp>
        <p:nvSpPr>
          <p:cNvPr id="6963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E8E94072-B56C-AC47-A4B4-C62806C58BA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sz="1200" dirty="0" smtClean="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蜂巢资本打造创新生态圈 </a:t>
            </a:r>
            <a:endParaRPr lang="zh-CN" altLang="en-US" sz="12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
        <p:nvSpPr>
          <p:cNvPr id="4" name="灯片编号占位符 3"/>
          <p:cNvSpPr>
            <a:spLocks noGrp="1"/>
          </p:cNvSpPr>
          <p:nvPr>
            <p:ph type="sldNum" sz="quarter" idx="5"/>
          </p:nvPr>
        </p:nvSpPr>
        <p:spPr/>
        <p:txBody>
          <a:bodyPr/>
          <a:lstStyle/>
          <a:p>
            <a:pPr>
              <a:defRPr/>
            </a:pPr>
            <a:fld id="{DBF0124B-56C7-F041-8DA6-742B95AA8FA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image" Target="../media/image5.png"/><Relationship Id="rId7" Type="http://schemas.openxmlformats.org/officeDocument/2006/relationships/image" Target="../media/image4.jpeg"/><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 Id="rId3"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image" Target="../media/image1.emf"/><Relationship Id="rId3"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5CE4A857-764B-F14C-BDBD-7AE803E1ABD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0B8FE32-E959-524F-B12A-6EC194B8B02E}"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A8D8322-ADA2-CC4B-8F19-3503AD787DC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35BFF3E-3660-C140-89F9-7F369616F75D}" type="slidenum">
              <a:rPr lang="zh-CN" altLang="en-US"/>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mit Bild, Headline 2-zeilig">
    <p:spTree>
      <p:nvGrpSpPr>
        <p:cNvPr id="1" name=""/>
        <p:cNvGrpSpPr/>
        <p:nvPr/>
      </p:nvGrpSpPr>
      <p:grpSpPr>
        <a:xfrm>
          <a:off x="0" y="0"/>
          <a:ext cx="0" cy="0"/>
          <a:chOff x="0" y="0"/>
          <a:chExt cx="0" cy="0"/>
        </a:xfrm>
      </p:grpSpPr>
      <p:graphicFrame>
        <p:nvGraphicFramePr>
          <p:cNvPr id="2" name="Objekt 21" hidden="1"/>
          <p:cNvGraphicFramePr>
            <a:graphicFrameLocks noChangeAspect="1"/>
          </p:cNvGraphicFramePr>
          <p:nvPr>
            <p:custDataLst>
              <p:tags r:id="rId2"/>
            </p:custDataLst>
          </p:nvPr>
        </p:nvGraphicFramePr>
        <p:xfrm>
          <a:off x="0" y="0"/>
          <a:ext cx="211138" cy="158750"/>
        </p:xfrm>
        <a:graphic>
          <a:graphicData uri="http://schemas.openxmlformats.org/presentationml/2006/ole">
            <mc:AlternateContent xmlns:mc="http://schemas.openxmlformats.org/markup-compatibility/2006">
              <mc:Choice xmlns:v="urn:schemas-microsoft-com:vml" Requires="v">
                <p:oleObj spid="_x0000_s104557" name="think-cell Folie" r:id="rId3" imgW="6985" imgH="6985" progId="TCLayout.ActiveDocument.1">
                  <p:embed/>
                </p:oleObj>
              </mc:Choice>
              <mc:Fallback>
                <p:oleObj name="think-cell Folie" r:id="rId3" imgW="6985" imgH="6985" progId="TCLayout.ActiveDocument.1">
                  <p:embed/>
                  <p:pic>
                    <p:nvPicPr>
                      <p:cNvPr id="0" name="Objek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11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图片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839325" y="5708650"/>
            <a:ext cx="17272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descr="蓝色的天空&#10;&#10;描述已自动生成"/>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userDrawn="1"/>
        </p:nvSpPr>
        <p:spPr>
          <a:xfrm>
            <a:off x="0" y="0"/>
            <a:ext cx="12217400" cy="6858000"/>
          </a:xfrm>
          <a:prstGeom prst="rect">
            <a:avLst/>
          </a:prstGeom>
          <a:solidFill>
            <a:srgbClr val="122253">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pic>
        <p:nvPicPr>
          <p:cNvPr id="6" name="图片 10"/>
          <p:cNvPicPr>
            <a:picLocks noChangeAspect="1" noChangeArrowheads="1"/>
          </p:cNvPicPr>
          <p:nvPr userDrawn="1"/>
        </p:nvPicPr>
        <p:blipFill>
          <a:blip r:embed="rId7">
            <a:extLst>
              <a:ext uri="{28A0092B-C50C-407E-A947-70E740481C1C}">
                <a14:useLocalDpi xmlns:a14="http://schemas.microsoft.com/office/drawing/2010/main" val="0"/>
              </a:ext>
            </a:extLst>
          </a:blip>
          <a:srcRect l="24338" t="21964" r="13705" b="16206"/>
          <a:stretch>
            <a:fillRect/>
          </a:stretch>
        </p:blipFill>
        <p:spPr bwMode="auto">
          <a:xfrm>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700" y="0"/>
            <a:ext cx="12192000" cy="6858000"/>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自定义版式">
    <p:bg>
      <p:bgPr>
        <a:solidFill>
          <a:srgbClr val="0B2697"/>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mit Bild, Headline 2-zeilig">
    <p:spTree>
      <p:nvGrpSpPr>
        <p:cNvPr id="1" name=""/>
        <p:cNvGrpSpPr/>
        <p:nvPr/>
      </p:nvGrpSpPr>
      <p:grpSpPr>
        <a:xfrm>
          <a:off x="0" y="0"/>
          <a:ext cx="0" cy="0"/>
          <a:chOff x="0" y="0"/>
          <a:chExt cx="0" cy="0"/>
        </a:xfrm>
      </p:grpSpPr>
      <p:graphicFrame>
        <p:nvGraphicFramePr>
          <p:cNvPr id="2" name="Objekt 21" hidden="1"/>
          <p:cNvGraphicFramePr>
            <a:graphicFrameLocks noChangeAspect="1"/>
          </p:cNvGraphicFramePr>
          <p:nvPr>
            <p:custDataLst>
              <p:tags r:id="rId2"/>
            </p:custDataLst>
          </p:nvPr>
        </p:nvGraphicFramePr>
        <p:xfrm>
          <a:off x="0" y="0"/>
          <a:ext cx="211138" cy="158750"/>
        </p:xfrm>
        <a:graphic>
          <a:graphicData uri="http://schemas.openxmlformats.org/presentationml/2006/ole">
            <mc:AlternateContent xmlns:mc="http://schemas.openxmlformats.org/markup-compatibility/2006">
              <mc:Choice xmlns:v="urn:schemas-microsoft-com:vml" Requires="v">
                <p:oleObj spid="_x0000_s105581" name="think-cell Folie" r:id="rId3" imgW="6985" imgH="6985" progId="TCLayout.ActiveDocument.1">
                  <p:embed/>
                </p:oleObj>
              </mc:Choice>
              <mc:Fallback>
                <p:oleObj name="think-cell Folie" r:id="rId3" imgW="6985" imgH="6985" progId="TCLayout.ActiveDocument.1">
                  <p:embed/>
                  <p:pic>
                    <p:nvPicPr>
                      <p:cNvPr id="0" name="Objek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11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图片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839325" y="5708650"/>
            <a:ext cx="17272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70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5FF1E05-53F2-B44F-A2F2-9DDA57D0EE47}"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7D1A629-E0B8-724E-9227-0B4264A7B9FF}"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FB93C32-7EC1-6949-AFA8-AD348D2C3DB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9B9863C-CB5A-B14A-A864-0F41E0F7ED28}"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3"/>
          <p:cNvSpPr>
            <a:spLocks noGrp="1"/>
          </p:cNvSpPr>
          <p:nvPr>
            <p:ph type="dt" sz="half" idx="10"/>
          </p:nvPr>
        </p:nvSpPr>
        <p:spPr/>
        <p:txBody>
          <a:bodyPr/>
          <a:lstStyle>
            <a:lvl1pPr>
              <a:defRPr/>
            </a:lvl1pPr>
          </a:lstStyle>
          <a:p>
            <a:pPr>
              <a:defRPr/>
            </a:pPr>
            <a:fld id="{53103A54-6C58-0D41-B193-954A9E3BD424}"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BCEEF51-B59B-EF46-8754-0B9E4815ECDB}"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3"/>
          <p:cNvSpPr>
            <a:spLocks noGrp="1"/>
          </p:cNvSpPr>
          <p:nvPr>
            <p:ph type="dt" sz="half" idx="10"/>
          </p:nvPr>
        </p:nvSpPr>
        <p:spPr/>
        <p:txBody>
          <a:bodyPr/>
          <a:lstStyle>
            <a:lvl1pPr>
              <a:defRPr/>
            </a:lvl1pPr>
          </a:lstStyle>
          <a:p>
            <a:pPr>
              <a:defRPr/>
            </a:pPr>
            <a:fld id="{AA27A5CB-1129-9546-B567-2800BC19E2A4}"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6983FB73-4B31-3449-9464-185B488A5A6B}"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C60D6BD6-0E12-1441-9325-9F939A6C8844}"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B19A3041-F2B5-7E4D-869D-5149FA13774D}"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60A49B5-D616-1E45-8DA3-92417ECDB8F2}"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00D401F-67BE-C74E-8DC5-0FCEC2632994}"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5C63F7F6-3CB2-BF4E-9B29-78C484391938}"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D24B6EE-930F-E148-91F2-76F134C4E1AD}"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F142B5AA-2280-6F4C-B876-907B9FAE5F21}"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789C9C5-1197-7143-AFC0-317CAB5B830D}"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5.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schemeClr val="tx1">
                    <a:tint val="75000"/>
                  </a:schemeClr>
                </a:solidFill>
                <a:latin typeface="+mn-lt"/>
                <a:ea typeface="+mn-ea"/>
              </a:defRPr>
            </a:lvl1pPr>
          </a:lstStyle>
          <a:p>
            <a:pPr>
              <a:defRPr/>
            </a:pPr>
            <a:fld id="{5CA33FD1-7686-3D44-9159-B723A5FD2045}"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1"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kumimoji="1" sz="1200">
                <a:solidFill>
                  <a:schemeClr val="tx1">
                    <a:tint val="75000"/>
                  </a:schemeClr>
                </a:solidFill>
                <a:latin typeface="+mn-lt"/>
                <a:ea typeface="+mn-ea"/>
              </a:defRPr>
            </a:lvl1pPr>
          </a:lstStyle>
          <a:p>
            <a:pPr>
              <a:defRPr/>
            </a:pPr>
            <a:fld id="{57724339-26D4-E74B-8815-CC32EBEABDC5}" type="slidenum">
              <a:rPr lang="zh-CN" altLang="en-US"/>
            </a:fld>
            <a:endParaRPr lang="zh-CN" altLang="en-US"/>
          </a:p>
        </p:txBody>
      </p:sp>
      <p:pic>
        <p:nvPicPr>
          <p:cNvPr id="2" name="图片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1.xml"/><Relationship Id="rId2" Type="http://schemas.openxmlformats.org/officeDocument/2006/relationships/image" Target="../media/image17.emf"/><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image19.wdp"/><Relationship Id="rId3" Type="http://schemas.openxmlformats.org/officeDocument/2006/relationships/image" Target="../media/image18.png"/><Relationship Id="rId2" Type="http://schemas.openxmlformats.org/officeDocument/2006/relationships/image" Target="../media/image7.png"/><Relationship Id="rId13" Type="http://schemas.openxmlformats.org/officeDocument/2006/relationships/slideLayout" Target="../slideLayouts/slideLayout11.xml"/><Relationship Id="rId12" Type="http://schemas.openxmlformats.org/officeDocument/2006/relationships/image" Target="../media/image27.jpeg"/><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29.jpeg"/><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7.pn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7.png"/><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7.png"/><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7.png"/><Relationship Id="rId1"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7.png"/><Relationship Id="rId1"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7.pn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1.xml"/><Relationship Id="rId7" Type="http://schemas.openxmlformats.org/officeDocument/2006/relationships/image" Target="../media/image7.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1.xml"/><Relationship Id="rId7" Type="http://schemas.openxmlformats.org/officeDocument/2006/relationships/image" Target="../media/image7.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vmlDrawing" Target="../drawings/vmlDrawing3.vml"/><Relationship Id="rId7"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tags" Target="../tags/tag4.xml"/><Relationship Id="rId4" Type="http://schemas.openxmlformats.org/officeDocument/2006/relationships/image" Target="../media/image9.emf"/><Relationship Id="rId3" Type="http://schemas.openxmlformats.org/officeDocument/2006/relationships/oleObject" Target="../embeddings/oleObject3.bin"/><Relationship Id="rId2" Type="http://schemas.openxmlformats.org/officeDocument/2006/relationships/tags" Target="../tags/tag3.xml"/><Relationship Id="rId1" Type="http://schemas.openxmlformats.org/officeDocument/2006/relationships/image" Target="../media/image8.tiff"/></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1.xml"/><Relationship Id="rId2" Type="http://schemas.openxmlformats.org/officeDocument/2006/relationships/image" Target="../media/image7.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六边形 18"/>
          <p:cNvSpPr/>
          <p:nvPr/>
        </p:nvSpPr>
        <p:spPr>
          <a:xfrm rot="19951142">
            <a:off x="10713064" y="1494040"/>
            <a:ext cx="3577660" cy="2974579"/>
          </a:xfrm>
          <a:custGeom>
            <a:avLst/>
            <a:gdLst>
              <a:gd name="connsiteX0" fmla="*/ 0 w 7257483"/>
              <a:gd name="connsiteY0" fmla="*/ 3153508 h 6307015"/>
              <a:gd name="connsiteX1" fmla="*/ 1576754 w 7257483"/>
              <a:gd name="connsiteY1" fmla="*/ 1 h 6307015"/>
              <a:gd name="connsiteX2" fmla="*/ 5680729 w 7257483"/>
              <a:gd name="connsiteY2" fmla="*/ 1 h 6307015"/>
              <a:gd name="connsiteX3" fmla="*/ 7257483 w 7257483"/>
              <a:gd name="connsiteY3" fmla="*/ 3153508 h 6307015"/>
              <a:gd name="connsiteX4" fmla="*/ 5680729 w 7257483"/>
              <a:gd name="connsiteY4" fmla="*/ 6307014 h 6307015"/>
              <a:gd name="connsiteX5" fmla="*/ 1576754 w 7257483"/>
              <a:gd name="connsiteY5" fmla="*/ 6307014 h 6307015"/>
              <a:gd name="connsiteX6" fmla="*/ 0 w 7257483"/>
              <a:gd name="connsiteY6" fmla="*/ 3153508 h 6307015"/>
              <a:gd name="connsiteX0-1" fmla="*/ 0 w 7257483"/>
              <a:gd name="connsiteY0-2" fmla="*/ 3153507 h 6307013"/>
              <a:gd name="connsiteX1-3" fmla="*/ 1576754 w 7257483"/>
              <a:gd name="connsiteY1-4" fmla="*/ 0 h 6307013"/>
              <a:gd name="connsiteX2-5" fmla="*/ 5610391 w 7257483"/>
              <a:gd name="connsiteY2-6" fmla="*/ 0 h 6307013"/>
              <a:gd name="connsiteX3-7" fmla="*/ 7257483 w 7257483"/>
              <a:gd name="connsiteY3-8" fmla="*/ 3153507 h 6307013"/>
              <a:gd name="connsiteX4-9" fmla="*/ 5680729 w 7257483"/>
              <a:gd name="connsiteY4-10" fmla="*/ 6307013 h 6307013"/>
              <a:gd name="connsiteX5-11" fmla="*/ 1576754 w 7257483"/>
              <a:gd name="connsiteY5-12" fmla="*/ 6307013 h 6307013"/>
              <a:gd name="connsiteX6-13" fmla="*/ 0 w 7257483"/>
              <a:gd name="connsiteY6-14" fmla="*/ 3153507 h 6307013"/>
              <a:gd name="connsiteX0-15" fmla="*/ 0 w 7421606"/>
              <a:gd name="connsiteY0-16" fmla="*/ 3153507 h 6307013"/>
              <a:gd name="connsiteX1-17" fmla="*/ 1576754 w 7421606"/>
              <a:gd name="connsiteY1-18" fmla="*/ 0 h 6307013"/>
              <a:gd name="connsiteX2-19" fmla="*/ 5610391 w 7421606"/>
              <a:gd name="connsiteY2-20" fmla="*/ 0 h 6307013"/>
              <a:gd name="connsiteX3-21" fmla="*/ 7421606 w 7421606"/>
              <a:gd name="connsiteY3-22" fmla="*/ 3176953 h 6307013"/>
              <a:gd name="connsiteX4-23" fmla="*/ 5680729 w 7421606"/>
              <a:gd name="connsiteY4-24" fmla="*/ 6307013 h 6307013"/>
              <a:gd name="connsiteX5-25" fmla="*/ 1576754 w 7421606"/>
              <a:gd name="connsiteY5-26" fmla="*/ 6307013 h 6307013"/>
              <a:gd name="connsiteX6-27" fmla="*/ 0 w 7421606"/>
              <a:gd name="connsiteY6-28" fmla="*/ 3153507 h 6307013"/>
              <a:gd name="connsiteX0-29" fmla="*/ 0 w 7585729"/>
              <a:gd name="connsiteY0-30" fmla="*/ 3176953 h 6307013"/>
              <a:gd name="connsiteX1-31" fmla="*/ 1740877 w 7585729"/>
              <a:gd name="connsiteY1-32" fmla="*/ 0 h 6307013"/>
              <a:gd name="connsiteX2-33" fmla="*/ 5774514 w 7585729"/>
              <a:gd name="connsiteY2-34" fmla="*/ 0 h 6307013"/>
              <a:gd name="connsiteX3-35" fmla="*/ 7585729 w 7585729"/>
              <a:gd name="connsiteY3-36" fmla="*/ 3176953 h 6307013"/>
              <a:gd name="connsiteX4-37" fmla="*/ 5844852 w 7585729"/>
              <a:gd name="connsiteY4-38" fmla="*/ 6307013 h 6307013"/>
              <a:gd name="connsiteX5-39" fmla="*/ 1740877 w 7585729"/>
              <a:gd name="connsiteY5-40" fmla="*/ 6307013 h 6307013"/>
              <a:gd name="connsiteX6-41" fmla="*/ 0 w 7585729"/>
              <a:gd name="connsiteY6-42" fmla="*/ 3176953 h 6307013"/>
              <a:gd name="connsiteX0-43" fmla="*/ 0 w 7585729"/>
              <a:gd name="connsiteY0-44" fmla="*/ 3176953 h 6307013"/>
              <a:gd name="connsiteX1-45" fmla="*/ 1858108 w 7585729"/>
              <a:gd name="connsiteY1-46" fmla="*/ 23446 h 6307013"/>
              <a:gd name="connsiteX2-47" fmla="*/ 5774514 w 7585729"/>
              <a:gd name="connsiteY2-48" fmla="*/ 0 h 6307013"/>
              <a:gd name="connsiteX3-49" fmla="*/ 7585729 w 7585729"/>
              <a:gd name="connsiteY3-50" fmla="*/ 3176953 h 6307013"/>
              <a:gd name="connsiteX4-51" fmla="*/ 5844852 w 7585729"/>
              <a:gd name="connsiteY4-52" fmla="*/ 6307013 h 6307013"/>
              <a:gd name="connsiteX5-53" fmla="*/ 1740877 w 7585729"/>
              <a:gd name="connsiteY5-54" fmla="*/ 6307013 h 6307013"/>
              <a:gd name="connsiteX6-55" fmla="*/ 0 w 7585729"/>
              <a:gd name="connsiteY6-56" fmla="*/ 3176953 h 6307013"/>
              <a:gd name="connsiteX0-57" fmla="*/ 0 w 7585729"/>
              <a:gd name="connsiteY0-58" fmla="*/ 3176953 h 6307013"/>
              <a:gd name="connsiteX1-59" fmla="*/ 1858108 w 7585729"/>
              <a:gd name="connsiteY1-60" fmla="*/ 23446 h 6307013"/>
              <a:gd name="connsiteX2-61" fmla="*/ 5774514 w 7585729"/>
              <a:gd name="connsiteY2-62" fmla="*/ 0 h 6307013"/>
              <a:gd name="connsiteX3-63" fmla="*/ 7585729 w 7585729"/>
              <a:gd name="connsiteY3-64" fmla="*/ 3176953 h 6307013"/>
              <a:gd name="connsiteX4-65" fmla="*/ 5844852 w 7585729"/>
              <a:gd name="connsiteY4-66" fmla="*/ 6307013 h 6307013"/>
              <a:gd name="connsiteX5-67" fmla="*/ 1811216 w 7585729"/>
              <a:gd name="connsiteY5-68" fmla="*/ 6307013 h 6307013"/>
              <a:gd name="connsiteX6-69" fmla="*/ 0 w 7585729"/>
              <a:gd name="connsiteY6-70" fmla="*/ 3176953 h 6307013"/>
              <a:gd name="connsiteX0-71" fmla="*/ 0 w 7585729"/>
              <a:gd name="connsiteY0-72" fmla="*/ 3176953 h 6307013"/>
              <a:gd name="connsiteX1-73" fmla="*/ 1858108 w 7585729"/>
              <a:gd name="connsiteY1-74" fmla="*/ 23446 h 6307013"/>
              <a:gd name="connsiteX2-75" fmla="*/ 5774514 w 7585729"/>
              <a:gd name="connsiteY2-76" fmla="*/ 0 h 6307013"/>
              <a:gd name="connsiteX3-77" fmla="*/ 7585729 w 7585729"/>
              <a:gd name="connsiteY3-78" fmla="*/ 3176953 h 6307013"/>
              <a:gd name="connsiteX4-79" fmla="*/ 5727621 w 7585729"/>
              <a:gd name="connsiteY4-80" fmla="*/ 6307013 h 6307013"/>
              <a:gd name="connsiteX5-81" fmla="*/ 1811216 w 7585729"/>
              <a:gd name="connsiteY5-82" fmla="*/ 6307013 h 6307013"/>
              <a:gd name="connsiteX6-83" fmla="*/ 0 w 7585729"/>
              <a:gd name="connsiteY6-84" fmla="*/ 3176953 h 630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85729" h="6307013">
                <a:moveTo>
                  <a:pt x="0" y="3176953"/>
                </a:moveTo>
                <a:lnTo>
                  <a:pt x="1858108" y="23446"/>
                </a:lnTo>
                <a:lnTo>
                  <a:pt x="5774514" y="0"/>
                </a:lnTo>
                <a:lnTo>
                  <a:pt x="7585729" y="3176953"/>
                </a:lnTo>
                <a:lnTo>
                  <a:pt x="5727621" y="6307013"/>
                </a:lnTo>
                <a:lnTo>
                  <a:pt x="1811216" y="6307013"/>
                </a:lnTo>
                <a:lnTo>
                  <a:pt x="0" y="3176953"/>
                </a:lnTo>
                <a:close/>
              </a:path>
            </a:pathLst>
          </a:custGeom>
          <a:noFill/>
          <a:ln>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algn="ctr" eaLnBrk="1" fontAlgn="auto" hangingPunct="1">
              <a:spcBef>
                <a:spcPts val="0"/>
              </a:spcBef>
              <a:spcAft>
                <a:spcPts val="0"/>
              </a:spcAft>
              <a:defRPr/>
            </a:pPr>
            <a:endParaRPr lang="zh-CN" altLang="en-US" dirty="0"/>
          </a:p>
        </p:txBody>
      </p:sp>
      <p:sp>
        <p:nvSpPr>
          <p:cNvPr id="14" name="六边形 18"/>
          <p:cNvSpPr/>
          <p:nvPr/>
        </p:nvSpPr>
        <p:spPr>
          <a:xfrm rot="18811350">
            <a:off x="-428438" y="4561952"/>
            <a:ext cx="3691365" cy="3069116"/>
          </a:xfrm>
          <a:custGeom>
            <a:avLst/>
            <a:gdLst>
              <a:gd name="connsiteX0" fmla="*/ 0 w 7257483"/>
              <a:gd name="connsiteY0" fmla="*/ 3153508 h 6307015"/>
              <a:gd name="connsiteX1" fmla="*/ 1576754 w 7257483"/>
              <a:gd name="connsiteY1" fmla="*/ 1 h 6307015"/>
              <a:gd name="connsiteX2" fmla="*/ 5680729 w 7257483"/>
              <a:gd name="connsiteY2" fmla="*/ 1 h 6307015"/>
              <a:gd name="connsiteX3" fmla="*/ 7257483 w 7257483"/>
              <a:gd name="connsiteY3" fmla="*/ 3153508 h 6307015"/>
              <a:gd name="connsiteX4" fmla="*/ 5680729 w 7257483"/>
              <a:gd name="connsiteY4" fmla="*/ 6307014 h 6307015"/>
              <a:gd name="connsiteX5" fmla="*/ 1576754 w 7257483"/>
              <a:gd name="connsiteY5" fmla="*/ 6307014 h 6307015"/>
              <a:gd name="connsiteX6" fmla="*/ 0 w 7257483"/>
              <a:gd name="connsiteY6" fmla="*/ 3153508 h 6307015"/>
              <a:gd name="connsiteX0-1" fmla="*/ 0 w 7257483"/>
              <a:gd name="connsiteY0-2" fmla="*/ 3153507 h 6307013"/>
              <a:gd name="connsiteX1-3" fmla="*/ 1576754 w 7257483"/>
              <a:gd name="connsiteY1-4" fmla="*/ 0 h 6307013"/>
              <a:gd name="connsiteX2-5" fmla="*/ 5610391 w 7257483"/>
              <a:gd name="connsiteY2-6" fmla="*/ 0 h 6307013"/>
              <a:gd name="connsiteX3-7" fmla="*/ 7257483 w 7257483"/>
              <a:gd name="connsiteY3-8" fmla="*/ 3153507 h 6307013"/>
              <a:gd name="connsiteX4-9" fmla="*/ 5680729 w 7257483"/>
              <a:gd name="connsiteY4-10" fmla="*/ 6307013 h 6307013"/>
              <a:gd name="connsiteX5-11" fmla="*/ 1576754 w 7257483"/>
              <a:gd name="connsiteY5-12" fmla="*/ 6307013 h 6307013"/>
              <a:gd name="connsiteX6-13" fmla="*/ 0 w 7257483"/>
              <a:gd name="connsiteY6-14" fmla="*/ 3153507 h 6307013"/>
              <a:gd name="connsiteX0-15" fmla="*/ 0 w 7421606"/>
              <a:gd name="connsiteY0-16" fmla="*/ 3153507 h 6307013"/>
              <a:gd name="connsiteX1-17" fmla="*/ 1576754 w 7421606"/>
              <a:gd name="connsiteY1-18" fmla="*/ 0 h 6307013"/>
              <a:gd name="connsiteX2-19" fmla="*/ 5610391 w 7421606"/>
              <a:gd name="connsiteY2-20" fmla="*/ 0 h 6307013"/>
              <a:gd name="connsiteX3-21" fmla="*/ 7421606 w 7421606"/>
              <a:gd name="connsiteY3-22" fmla="*/ 3176953 h 6307013"/>
              <a:gd name="connsiteX4-23" fmla="*/ 5680729 w 7421606"/>
              <a:gd name="connsiteY4-24" fmla="*/ 6307013 h 6307013"/>
              <a:gd name="connsiteX5-25" fmla="*/ 1576754 w 7421606"/>
              <a:gd name="connsiteY5-26" fmla="*/ 6307013 h 6307013"/>
              <a:gd name="connsiteX6-27" fmla="*/ 0 w 7421606"/>
              <a:gd name="connsiteY6-28" fmla="*/ 3153507 h 6307013"/>
              <a:gd name="connsiteX0-29" fmla="*/ 0 w 7585729"/>
              <a:gd name="connsiteY0-30" fmla="*/ 3176953 h 6307013"/>
              <a:gd name="connsiteX1-31" fmla="*/ 1740877 w 7585729"/>
              <a:gd name="connsiteY1-32" fmla="*/ 0 h 6307013"/>
              <a:gd name="connsiteX2-33" fmla="*/ 5774514 w 7585729"/>
              <a:gd name="connsiteY2-34" fmla="*/ 0 h 6307013"/>
              <a:gd name="connsiteX3-35" fmla="*/ 7585729 w 7585729"/>
              <a:gd name="connsiteY3-36" fmla="*/ 3176953 h 6307013"/>
              <a:gd name="connsiteX4-37" fmla="*/ 5844852 w 7585729"/>
              <a:gd name="connsiteY4-38" fmla="*/ 6307013 h 6307013"/>
              <a:gd name="connsiteX5-39" fmla="*/ 1740877 w 7585729"/>
              <a:gd name="connsiteY5-40" fmla="*/ 6307013 h 6307013"/>
              <a:gd name="connsiteX6-41" fmla="*/ 0 w 7585729"/>
              <a:gd name="connsiteY6-42" fmla="*/ 3176953 h 6307013"/>
              <a:gd name="connsiteX0-43" fmla="*/ 0 w 7585729"/>
              <a:gd name="connsiteY0-44" fmla="*/ 3176953 h 6307013"/>
              <a:gd name="connsiteX1-45" fmla="*/ 1858108 w 7585729"/>
              <a:gd name="connsiteY1-46" fmla="*/ 23446 h 6307013"/>
              <a:gd name="connsiteX2-47" fmla="*/ 5774514 w 7585729"/>
              <a:gd name="connsiteY2-48" fmla="*/ 0 h 6307013"/>
              <a:gd name="connsiteX3-49" fmla="*/ 7585729 w 7585729"/>
              <a:gd name="connsiteY3-50" fmla="*/ 3176953 h 6307013"/>
              <a:gd name="connsiteX4-51" fmla="*/ 5844852 w 7585729"/>
              <a:gd name="connsiteY4-52" fmla="*/ 6307013 h 6307013"/>
              <a:gd name="connsiteX5-53" fmla="*/ 1740877 w 7585729"/>
              <a:gd name="connsiteY5-54" fmla="*/ 6307013 h 6307013"/>
              <a:gd name="connsiteX6-55" fmla="*/ 0 w 7585729"/>
              <a:gd name="connsiteY6-56" fmla="*/ 3176953 h 6307013"/>
              <a:gd name="connsiteX0-57" fmla="*/ 0 w 7585729"/>
              <a:gd name="connsiteY0-58" fmla="*/ 3176953 h 6307013"/>
              <a:gd name="connsiteX1-59" fmla="*/ 1858108 w 7585729"/>
              <a:gd name="connsiteY1-60" fmla="*/ 23446 h 6307013"/>
              <a:gd name="connsiteX2-61" fmla="*/ 5774514 w 7585729"/>
              <a:gd name="connsiteY2-62" fmla="*/ 0 h 6307013"/>
              <a:gd name="connsiteX3-63" fmla="*/ 7585729 w 7585729"/>
              <a:gd name="connsiteY3-64" fmla="*/ 3176953 h 6307013"/>
              <a:gd name="connsiteX4-65" fmla="*/ 5844852 w 7585729"/>
              <a:gd name="connsiteY4-66" fmla="*/ 6307013 h 6307013"/>
              <a:gd name="connsiteX5-67" fmla="*/ 1811216 w 7585729"/>
              <a:gd name="connsiteY5-68" fmla="*/ 6307013 h 6307013"/>
              <a:gd name="connsiteX6-69" fmla="*/ 0 w 7585729"/>
              <a:gd name="connsiteY6-70" fmla="*/ 3176953 h 6307013"/>
              <a:gd name="connsiteX0-71" fmla="*/ 0 w 7585729"/>
              <a:gd name="connsiteY0-72" fmla="*/ 3176953 h 6307013"/>
              <a:gd name="connsiteX1-73" fmla="*/ 1858108 w 7585729"/>
              <a:gd name="connsiteY1-74" fmla="*/ 23446 h 6307013"/>
              <a:gd name="connsiteX2-75" fmla="*/ 5774514 w 7585729"/>
              <a:gd name="connsiteY2-76" fmla="*/ 0 h 6307013"/>
              <a:gd name="connsiteX3-77" fmla="*/ 7585729 w 7585729"/>
              <a:gd name="connsiteY3-78" fmla="*/ 3176953 h 6307013"/>
              <a:gd name="connsiteX4-79" fmla="*/ 5727621 w 7585729"/>
              <a:gd name="connsiteY4-80" fmla="*/ 6307013 h 6307013"/>
              <a:gd name="connsiteX5-81" fmla="*/ 1811216 w 7585729"/>
              <a:gd name="connsiteY5-82" fmla="*/ 6307013 h 6307013"/>
              <a:gd name="connsiteX6-83" fmla="*/ 0 w 7585729"/>
              <a:gd name="connsiteY6-84" fmla="*/ 3176953 h 630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85729" h="6307013">
                <a:moveTo>
                  <a:pt x="0" y="3176953"/>
                </a:moveTo>
                <a:lnTo>
                  <a:pt x="1858108" y="23446"/>
                </a:lnTo>
                <a:lnTo>
                  <a:pt x="5774514" y="0"/>
                </a:lnTo>
                <a:lnTo>
                  <a:pt x="7585729" y="3176953"/>
                </a:lnTo>
                <a:lnTo>
                  <a:pt x="5727621" y="6307013"/>
                </a:lnTo>
                <a:lnTo>
                  <a:pt x="1811216" y="6307013"/>
                </a:lnTo>
                <a:lnTo>
                  <a:pt x="0" y="3176953"/>
                </a:lnTo>
                <a:close/>
              </a:path>
            </a:pathLst>
          </a:custGeom>
          <a:noFill/>
          <a:ln>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algn="ctr" eaLnBrk="1" fontAlgn="auto" hangingPunct="1">
              <a:spcBef>
                <a:spcPts val="0"/>
              </a:spcBef>
              <a:spcAft>
                <a:spcPts val="0"/>
              </a:spcAft>
              <a:defRPr/>
            </a:pPr>
            <a:endParaRPr lang="zh-CN" altLang="en-US"/>
          </a:p>
        </p:txBody>
      </p:sp>
      <p:sp>
        <p:nvSpPr>
          <p:cNvPr id="10" name="六边形 18"/>
          <p:cNvSpPr/>
          <p:nvPr/>
        </p:nvSpPr>
        <p:spPr>
          <a:xfrm rot="1938396" flipH="1">
            <a:off x="9201973" y="4651309"/>
            <a:ext cx="4436582" cy="3744994"/>
          </a:xfrm>
          <a:custGeom>
            <a:avLst/>
            <a:gdLst>
              <a:gd name="connsiteX0" fmla="*/ 0 w 7257483"/>
              <a:gd name="connsiteY0" fmla="*/ 3153508 h 6307015"/>
              <a:gd name="connsiteX1" fmla="*/ 1576754 w 7257483"/>
              <a:gd name="connsiteY1" fmla="*/ 1 h 6307015"/>
              <a:gd name="connsiteX2" fmla="*/ 5680729 w 7257483"/>
              <a:gd name="connsiteY2" fmla="*/ 1 h 6307015"/>
              <a:gd name="connsiteX3" fmla="*/ 7257483 w 7257483"/>
              <a:gd name="connsiteY3" fmla="*/ 3153508 h 6307015"/>
              <a:gd name="connsiteX4" fmla="*/ 5680729 w 7257483"/>
              <a:gd name="connsiteY4" fmla="*/ 6307014 h 6307015"/>
              <a:gd name="connsiteX5" fmla="*/ 1576754 w 7257483"/>
              <a:gd name="connsiteY5" fmla="*/ 6307014 h 6307015"/>
              <a:gd name="connsiteX6" fmla="*/ 0 w 7257483"/>
              <a:gd name="connsiteY6" fmla="*/ 3153508 h 6307015"/>
              <a:gd name="connsiteX0-1" fmla="*/ 0 w 7257483"/>
              <a:gd name="connsiteY0-2" fmla="*/ 3153507 h 6307013"/>
              <a:gd name="connsiteX1-3" fmla="*/ 1576754 w 7257483"/>
              <a:gd name="connsiteY1-4" fmla="*/ 0 h 6307013"/>
              <a:gd name="connsiteX2-5" fmla="*/ 5610391 w 7257483"/>
              <a:gd name="connsiteY2-6" fmla="*/ 0 h 6307013"/>
              <a:gd name="connsiteX3-7" fmla="*/ 7257483 w 7257483"/>
              <a:gd name="connsiteY3-8" fmla="*/ 3153507 h 6307013"/>
              <a:gd name="connsiteX4-9" fmla="*/ 5680729 w 7257483"/>
              <a:gd name="connsiteY4-10" fmla="*/ 6307013 h 6307013"/>
              <a:gd name="connsiteX5-11" fmla="*/ 1576754 w 7257483"/>
              <a:gd name="connsiteY5-12" fmla="*/ 6307013 h 6307013"/>
              <a:gd name="connsiteX6-13" fmla="*/ 0 w 7257483"/>
              <a:gd name="connsiteY6-14" fmla="*/ 3153507 h 6307013"/>
              <a:gd name="connsiteX0-15" fmla="*/ 0 w 7421606"/>
              <a:gd name="connsiteY0-16" fmla="*/ 3153507 h 6307013"/>
              <a:gd name="connsiteX1-17" fmla="*/ 1576754 w 7421606"/>
              <a:gd name="connsiteY1-18" fmla="*/ 0 h 6307013"/>
              <a:gd name="connsiteX2-19" fmla="*/ 5610391 w 7421606"/>
              <a:gd name="connsiteY2-20" fmla="*/ 0 h 6307013"/>
              <a:gd name="connsiteX3-21" fmla="*/ 7421606 w 7421606"/>
              <a:gd name="connsiteY3-22" fmla="*/ 3176953 h 6307013"/>
              <a:gd name="connsiteX4-23" fmla="*/ 5680729 w 7421606"/>
              <a:gd name="connsiteY4-24" fmla="*/ 6307013 h 6307013"/>
              <a:gd name="connsiteX5-25" fmla="*/ 1576754 w 7421606"/>
              <a:gd name="connsiteY5-26" fmla="*/ 6307013 h 6307013"/>
              <a:gd name="connsiteX6-27" fmla="*/ 0 w 7421606"/>
              <a:gd name="connsiteY6-28" fmla="*/ 3153507 h 6307013"/>
              <a:gd name="connsiteX0-29" fmla="*/ 0 w 7585729"/>
              <a:gd name="connsiteY0-30" fmla="*/ 3176953 h 6307013"/>
              <a:gd name="connsiteX1-31" fmla="*/ 1740877 w 7585729"/>
              <a:gd name="connsiteY1-32" fmla="*/ 0 h 6307013"/>
              <a:gd name="connsiteX2-33" fmla="*/ 5774514 w 7585729"/>
              <a:gd name="connsiteY2-34" fmla="*/ 0 h 6307013"/>
              <a:gd name="connsiteX3-35" fmla="*/ 7585729 w 7585729"/>
              <a:gd name="connsiteY3-36" fmla="*/ 3176953 h 6307013"/>
              <a:gd name="connsiteX4-37" fmla="*/ 5844852 w 7585729"/>
              <a:gd name="connsiteY4-38" fmla="*/ 6307013 h 6307013"/>
              <a:gd name="connsiteX5-39" fmla="*/ 1740877 w 7585729"/>
              <a:gd name="connsiteY5-40" fmla="*/ 6307013 h 6307013"/>
              <a:gd name="connsiteX6-41" fmla="*/ 0 w 7585729"/>
              <a:gd name="connsiteY6-42" fmla="*/ 3176953 h 6307013"/>
              <a:gd name="connsiteX0-43" fmla="*/ 0 w 7585729"/>
              <a:gd name="connsiteY0-44" fmla="*/ 3176953 h 6307013"/>
              <a:gd name="connsiteX1-45" fmla="*/ 1858108 w 7585729"/>
              <a:gd name="connsiteY1-46" fmla="*/ 23446 h 6307013"/>
              <a:gd name="connsiteX2-47" fmla="*/ 5774514 w 7585729"/>
              <a:gd name="connsiteY2-48" fmla="*/ 0 h 6307013"/>
              <a:gd name="connsiteX3-49" fmla="*/ 7585729 w 7585729"/>
              <a:gd name="connsiteY3-50" fmla="*/ 3176953 h 6307013"/>
              <a:gd name="connsiteX4-51" fmla="*/ 5844852 w 7585729"/>
              <a:gd name="connsiteY4-52" fmla="*/ 6307013 h 6307013"/>
              <a:gd name="connsiteX5-53" fmla="*/ 1740877 w 7585729"/>
              <a:gd name="connsiteY5-54" fmla="*/ 6307013 h 6307013"/>
              <a:gd name="connsiteX6-55" fmla="*/ 0 w 7585729"/>
              <a:gd name="connsiteY6-56" fmla="*/ 3176953 h 6307013"/>
              <a:gd name="connsiteX0-57" fmla="*/ 0 w 7585729"/>
              <a:gd name="connsiteY0-58" fmla="*/ 3176953 h 6307013"/>
              <a:gd name="connsiteX1-59" fmla="*/ 1858108 w 7585729"/>
              <a:gd name="connsiteY1-60" fmla="*/ 23446 h 6307013"/>
              <a:gd name="connsiteX2-61" fmla="*/ 5774514 w 7585729"/>
              <a:gd name="connsiteY2-62" fmla="*/ 0 h 6307013"/>
              <a:gd name="connsiteX3-63" fmla="*/ 7585729 w 7585729"/>
              <a:gd name="connsiteY3-64" fmla="*/ 3176953 h 6307013"/>
              <a:gd name="connsiteX4-65" fmla="*/ 5844852 w 7585729"/>
              <a:gd name="connsiteY4-66" fmla="*/ 6307013 h 6307013"/>
              <a:gd name="connsiteX5-67" fmla="*/ 1811216 w 7585729"/>
              <a:gd name="connsiteY5-68" fmla="*/ 6307013 h 6307013"/>
              <a:gd name="connsiteX6-69" fmla="*/ 0 w 7585729"/>
              <a:gd name="connsiteY6-70" fmla="*/ 3176953 h 6307013"/>
              <a:gd name="connsiteX0-71" fmla="*/ 0 w 7585729"/>
              <a:gd name="connsiteY0-72" fmla="*/ 3176953 h 6307013"/>
              <a:gd name="connsiteX1-73" fmla="*/ 1858108 w 7585729"/>
              <a:gd name="connsiteY1-74" fmla="*/ 23446 h 6307013"/>
              <a:gd name="connsiteX2-75" fmla="*/ 5774514 w 7585729"/>
              <a:gd name="connsiteY2-76" fmla="*/ 0 h 6307013"/>
              <a:gd name="connsiteX3-77" fmla="*/ 7585729 w 7585729"/>
              <a:gd name="connsiteY3-78" fmla="*/ 3176953 h 6307013"/>
              <a:gd name="connsiteX4-79" fmla="*/ 5727621 w 7585729"/>
              <a:gd name="connsiteY4-80" fmla="*/ 6307013 h 6307013"/>
              <a:gd name="connsiteX5-81" fmla="*/ 1811216 w 7585729"/>
              <a:gd name="connsiteY5-82" fmla="*/ 6307013 h 6307013"/>
              <a:gd name="connsiteX6-83" fmla="*/ 0 w 7585729"/>
              <a:gd name="connsiteY6-84" fmla="*/ 3176953 h 630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85729" h="6307013">
                <a:moveTo>
                  <a:pt x="0" y="3176953"/>
                </a:moveTo>
                <a:lnTo>
                  <a:pt x="1858108" y="23446"/>
                </a:lnTo>
                <a:lnTo>
                  <a:pt x="5774514" y="0"/>
                </a:lnTo>
                <a:lnTo>
                  <a:pt x="7585729" y="3176953"/>
                </a:lnTo>
                <a:lnTo>
                  <a:pt x="5727621" y="6307013"/>
                </a:lnTo>
                <a:lnTo>
                  <a:pt x="1811216" y="6307013"/>
                </a:lnTo>
                <a:lnTo>
                  <a:pt x="0" y="3176953"/>
                </a:lnTo>
                <a:close/>
              </a:path>
            </a:pathLst>
          </a:custGeom>
          <a:noFill/>
          <a:ln>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algn="ctr" eaLnBrk="1" fontAlgn="auto" hangingPunct="1">
              <a:spcBef>
                <a:spcPts val="0"/>
              </a:spcBef>
              <a:spcAft>
                <a:spcPts val="0"/>
              </a:spcAft>
              <a:defRPr/>
            </a:pPr>
            <a:endParaRPr lang="zh-CN" altLang="en-US" dirty="0"/>
          </a:p>
        </p:txBody>
      </p:sp>
      <p:sp>
        <p:nvSpPr>
          <p:cNvPr id="6" name="六边形 18"/>
          <p:cNvSpPr/>
          <p:nvPr/>
        </p:nvSpPr>
        <p:spPr>
          <a:xfrm rot="557177">
            <a:off x="-920757" y="2381625"/>
            <a:ext cx="2938490" cy="2443153"/>
          </a:xfrm>
          <a:custGeom>
            <a:avLst/>
            <a:gdLst>
              <a:gd name="connsiteX0" fmla="*/ 0 w 7257483"/>
              <a:gd name="connsiteY0" fmla="*/ 3153508 h 6307015"/>
              <a:gd name="connsiteX1" fmla="*/ 1576754 w 7257483"/>
              <a:gd name="connsiteY1" fmla="*/ 1 h 6307015"/>
              <a:gd name="connsiteX2" fmla="*/ 5680729 w 7257483"/>
              <a:gd name="connsiteY2" fmla="*/ 1 h 6307015"/>
              <a:gd name="connsiteX3" fmla="*/ 7257483 w 7257483"/>
              <a:gd name="connsiteY3" fmla="*/ 3153508 h 6307015"/>
              <a:gd name="connsiteX4" fmla="*/ 5680729 w 7257483"/>
              <a:gd name="connsiteY4" fmla="*/ 6307014 h 6307015"/>
              <a:gd name="connsiteX5" fmla="*/ 1576754 w 7257483"/>
              <a:gd name="connsiteY5" fmla="*/ 6307014 h 6307015"/>
              <a:gd name="connsiteX6" fmla="*/ 0 w 7257483"/>
              <a:gd name="connsiteY6" fmla="*/ 3153508 h 6307015"/>
              <a:gd name="connsiteX0-1" fmla="*/ 0 w 7257483"/>
              <a:gd name="connsiteY0-2" fmla="*/ 3153507 h 6307013"/>
              <a:gd name="connsiteX1-3" fmla="*/ 1576754 w 7257483"/>
              <a:gd name="connsiteY1-4" fmla="*/ 0 h 6307013"/>
              <a:gd name="connsiteX2-5" fmla="*/ 5610391 w 7257483"/>
              <a:gd name="connsiteY2-6" fmla="*/ 0 h 6307013"/>
              <a:gd name="connsiteX3-7" fmla="*/ 7257483 w 7257483"/>
              <a:gd name="connsiteY3-8" fmla="*/ 3153507 h 6307013"/>
              <a:gd name="connsiteX4-9" fmla="*/ 5680729 w 7257483"/>
              <a:gd name="connsiteY4-10" fmla="*/ 6307013 h 6307013"/>
              <a:gd name="connsiteX5-11" fmla="*/ 1576754 w 7257483"/>
              <a:gd name="connsiteY5-12" fmla="*/ 6307013 h 6307013"/>
              <a:gd name="connsiteX6-13" fmla="*/ 0 w 7257483"/>
              <a:gd name="connsiteY6-14" fmla="*/ 3153507 h 6307013"/>
              <a:gd name="connsiteX0-15" fmla="*/ 0 w 7421606"/>
              <a:gd name="connsiteY0-16" fmla="*/ 3153507 h 6307013"/>
              <a:gd name="connsiteX1-17" fmla="*/ 1576754 w 7421606"/>
              <a:gd name="connsiteY1-18" fmla="*/ 0 h 6307013"/>
              <a:gd name="connsiteX2-19" fmla="*/ 5610391 w 7421606"/>
              <a:gd name="connsiteY2-20" fmla="*/ 0 h 6307013"/>
              <a:gd name="connsiteX3-21" fmla="*/ 7421606 w 7421606"/>
              <a:gd name="connsiteY3-22" fmla="*/ 3176953 h 6307013"/>
              <a:gd name="connsiteX4-23" fmla="*/ 5680729 w 7421606"/>
              <a:gd name="connsiteY4-24" fmla="*/ 6307013 h 6307013"/>
              <a:gd name="connsiteX5-25" fmla="*/ 1576754 w 7421606"/>
              <a:gd name="connsiteY5-26" fmla="*/ 6307013 h 6307013"/>
              <a:gd name="connsiteX6-27" fmla="*/ 0 w 7421606"/>
              <a:gd name="connsiteY6-28" fmla="*/ 3153507 h 6307013"/>
              <a:gd name="connsiteX0-29" fmla="*/ 0 w 7585729"/>
              <a:gd name="connsiteY0-30" fmla="*/ 3176953 h 6307013"/>
              <a:gd name="connsiteX1-31" fmla="*/ 1740877 w 7585729"/>
              <a:gd name="connsiteY1-32" fmla="*/ 0 h 6307013"/>
              <a:gd name="connsiteX2-33" fmla="*/ 5774514 w 7585729"/>
              <a:gd name="connsiteY2-34" fmla="*/ 0 h 6307013"/>
              <a:gd name="connsiteX3-35" fmla="*/ 7585729 w 7585729"/>
              <a:gd name="connsiteY3-36" fmla="*/ 3176953 h 6307013"/>
              <a:gd name="connsiteX4-37" fmla="*/ 5844852 w 7585729"/>
              <a:gd name="connsiteY4-38" fmla="*/ 6307013 h 6307013"/>
              <a:gd name="connsiteX5-39" fmla="*/ 1740877 w 7585729"/>
              <a:gd name="connsiteY5-40" fmla="*/ 6307013 h 6307013"/>
              <a:gd name="connsiteX6-41" fmla="*/ 0 w 7585729"/>
              <a:gd name="connsiteY6-42" fmla="*/ 3176953 h 6307013"/>
              <a:gd name="connsiteX0-43" fmla="*/ 0 w 7585729"/>
              <a:gd name="connsiteY0-44" fmla="*/ 3176953 h 6307013"/>
              <a:gd name="connsiteX1-45" fmla="*/ 1858108 w 7585729"/>
              <a:gd name="connsiteY1-46" fmla="*/ 23446 h 6307013"/>
              <a:gd name="connsiteX2-47" fmla="*/ 5774514 w 7585729"/>
              <a:gd name="connsiteY2-48" fmla="*/ 0 h 6307013"/>
              <a:gd name="connsiteX3-49" fmla="*/ 7585729 w 7585729"/>
              <a:gd name="connsiteY3-50" fmla="*/ 3176953 h 6307013"/>
              <a:gd name="connsiteX4-51" fmla="*/ 5844852 w 7585729"/>
              <a:gd name="connsiteY4-52" fmla="*/ 6307013 h 6307013"/>
              <a:gd name="connsiteX5-53" fmla="*/ 1740877 w 7585729"/>
              <a:gd name="connsiteY5-54" fmla="*/ 6307013 h 6307013"/>
              <a:gd name="connsiteX6-55" fmla="*/ 0 w 7585729"/>
              <a:gd name="connsiteY6-56" fmla="*/ 3176953 h 6307013"/>
              <a:gd name="connsiteX0-57" fmla="*/ 0 w 7585729"/>
              <a:gd name="connsiteY0-58" fmla="*/ 3176953 h 6307013"/>
              <a:gd name="connsiteX1-59" fmla="*/ 1858108 w 7585729"/>
              <a:gd name="connsiteY1-60" fmla="*/ 23446 h 6307013"/>
              <a:gd name="connsiteX2-61" fmla="*/ 5774514 w 7585729"/>
              <a:gd name="connsiteY2-62" fmla="*/ 0 h 6307013"/>
              <a:gd name="connsiteX3-63" fmla="*/ 7585729 w 7585729"/>
              <a:gd name="connsiteY3-64" fmla="*/ 3176953 h 6307013"/>
              <a:gd name="connsiteX4-65" fmla="*/ 5844852 w 7585729"/>
              <a:gd name="connsiteY4-66" fmla="*/ 6307013 h 6307013"/>
              <a:gd name="connsiteX5-67" fmla="*/ 1811216 w 7585729"/>
              <a:gd name="connsiteY5-68" fmla="*/ 6307013 h 6307013"/>
              <a:gd name="connsiteX6-69" fmla="*/ 0 w 7585729"/>
              <a:gd name="connsiteY6-70" fmla="*/ 3176953 h 6307013"/>
              <a:gd name="connsiteX0-71" fmla="*/ 0 w 7585729"/>
              <a:gd name="connsiteY0-72" fmla="*/ 3176953 h 6307013"/>
              <a:gd name="connsiteX1-73" fmla="*/ 1858108 w 7585729"/>
              <a:gd name="connsiteY1-74" fmla="*/ 23446 h 6307013"/>
              <a:gd name="connsiteX2-75" fmla="*/ 5774514 w 7585729"/>
              <a:gd name="connsiteY2-76" fmla="*/ 0 h 6307013"/>
              <a:gd name="connsiteX3-77" fmla="*/ 7585729 w 7585729"/>
              <a:gd name="connsiteY3-78" fmla="*/ 3176953 h 6307013"/>
              <a:gd name="connsiteX4-79" fmla="*/ 5727621 w 7585729"/>
              <a:gd name="connsiteY4-80" fmla="*/ 6307013 h 6307013"/>
              <a:gd name="connsiteX5-81" fmla="*/ 1811216 w 7585729"/>
              <a:gd name="connsiteY5-82" fmla="*/ 6307013 h 6307013"/>
              <a:gd name="connsiteX6-83" fmla="*/ 0 w 7585729"/>
              <a:gd name="connsiteY6-84" fmla="*/ 3176953 h 630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85729" h="6307013">
                <a:moveTo>
                  <a:pt x="0" y="3176953"/>
                </a:moveTo>
                <a:lnTo>
                  <a:pt x="1858108" y="23446"/>
                </a:lnTo>
                <a:lnTo>
                  <a:pt x="5774514" y="0"/>
                </a:lnTo>
                <a:lnTo>
                  <a:pt x="7585729" y="3176953"/>
                </a:lnTo>
                <a:lnTo>
                  <a:pt x="5727621" y="6307013"/>
                </a:lnTo>
                <a:lnTo>
                  <a:pt x="1811216" y="6307013"/>
                </a:lnTo>
                <a:lnTo>
                  <a:pt x="0" y="3176953"/>
                </a:lnTo>
                <a:close/>
              </a:path>
            </a:pathLst>
          </a:custGeom>
          <a:noFill/>
          <a:ln>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algn="ctr" eaLnBrk="1" fontAlgn="auto" hangingPunct="1">
              <a:spcBef>
                <a:spcPts val="0"/>
              </a:spcBef>
              <a:spcAft>
                <a:spcPts val="0"/>
              </a:spcAft>
              <a:defRPr/>
            </a:pPr>
            <a:endParaRPr lang="zh-CN" altLang="en-US"/>
          </a:p>
        </p:txBody>
      </p:sp>
      <p:sp>
        <p:nvSpPr>
          <p:cNvPr id="7" name="六边形 18"/>
          <p:cNvSpPr/>
          <p:nvPr/>
        </p:nvSpPr>
        <p:spPr>
          <a:xfrm rot="19951142">
            <a:off x="8625343" y="-1425153"/>
            <a:ext cx="3980757" cy="3309726"/>
          </a:xfrm>
          <a:custGeom>
            <a:avLst/>
            <a:gdLst>
              <a:gd name="connsiteX0" fmla="*/ 0 w 7257483"/>
              <a:gd name="connsiteY0" fmla="*/ 3153508 h 6307015"/>
              <a:gd name="connsiteX1" fmla="*/ 1576754 w 7257483"/>
              <a:gd name="connsiteY1" fmla="*/ 1 h 6307015"/>
              <a:gd name="connsiteX2" fmla="*/ 5680729 w 7257483"/>
              <a:gd name="connsiteY2" fmla="*/ 1 h 6307015"/>
              <a:gd name="connsiteX3" fmla="*/ 7257483 w 7257483"/>
              <a:gd name="connsiteY3" fmla="*/ 3153508 h 6307015"/>
              <a:gd name="connsiteX4" fmla="*/ 5680729 w 7257483"/>
              <a:gd name="connsiteY4" fmla="*/ 6307014 h 6307015"/>
              <a:gd name="connsiteX5" fmla="*/ 1576754 w 7257483"/>
              <a:gd name="connsiteY5" fmla="*/ 6307014 h 6307015"/>
              <a:gd name="connsiteX6" fmla="*/ 0 w 7257483"/>
              <a:gd name="connsiteY6" fmla="*/ 3153508 h 6307015"/>
              <a:gd name="connsiteX0-1" fmla="*/ 0 w 7257483"/>
              <a:gd name="connsiteY0-2" fmla="*/ 3153507 h 6307013"/>
              <a:gd name="connsiteX1-3" fmla="*/ 1576754 w 7257483"/>
              <a:gd name="connsiteY1-4" fmla="*/ 0 h 6307013"/>
              <a:gd name="connsiteX2-5" fmla="*/ 5610391 w 7257483"/>
              <a:gd name="connsiteY2-6" fmla="*/ 0 h 6307013"/>
              <a:gd name="connsiteX3-7" fmla="*/ 7257483 w 7257483"/>
              <a:gd name="connsiteY3-8" fmla="*/ 3153507 h 6307013"/>
              <a:gd name="connsiteX4-9" fmla="*/ 5680729 w 7257483"/>
              <a:gd name="connsiteY4-10" fmla="*/ 6307013 h 6307013"/>
              <a:gd name="connsiteX5-11" fmla="*/ 1576754 w 7257483"/>
              <a:gd name="connsiteY5-12" fmla="*/ 6307013 h 6307013"/>
              <a:gd name="connsiteX6-13" fmla="*/ 0 w 7257483"/>
              <a:gd name="connsiteY6-14" fmla="*/ 3153507 h 6307013"/>
              <a:gd name="connsiteX0-15" fmla="*/ 0 w 7421606"/>
              <a:gd name="connsiteY0-16" fmla="*/ 3153507 h 6307013"/>
              <a:gd name="connsiteX1-17" fmla="*/ 1576754 w 7421606"/>
              <a:gd name="connsiteY1-18" fmla="*/ 0 h 6307013"/>
              <a:gd name="connsiteX2-19" fmla="*/ 5610391 w 7421606"/>
              <a:gd name="connsiteY2-20" fmla="*/ 0 h 6307013"/>
              <a:gd name="connsiteX3-21" fmla="*/ 7421606 w 7421606"/>
              <a:gd name="connsiteY3-22" fmla="*/ 3176953 h 6307013"/>
              <a:gd name="connsiteX4-23" fmla="*/ 5680729 w 7421606"/>
              <a:gd name="connsiteY4-24" fmla="*/ 6307013 h 6307013"/>
              <a:gd name="connsiteX5-25" fmla="*/ 1576754 w 7421606"/>
              <a:gd name="connsiteY5-26" fmla="*/ 6307013 h 6307013"/>
              <a:gd name="connsiteX6-27" fmla="*/ 0 w 7421606"/>
              <a:gd name="connsiteY6-28" fmla="*/ 3153507 h 6307013"/>
              <a:gd name="connsiteX0-29" fmla="*/ 0 w 7585729"/>
              <a:gd name="connsiteY0-30" fmla="*/ 3176953 h 6307013"/>
              <a:gd name="connsiteX1-31" fmla="*/ 1740877 w 7585729"/>
              <a:gd name="connsiteY1-32" fmla="*/ 0 h 6307013"/>
              <a:gd name="connsiteX2-33" fmla="*/ 5774514 w 7585729"/>
              <a:gd name="connsiteY2-34" fmla="*/ 0 h 6307013"/>
              <a:gd name="connsiteX3-35" fmla="*/ 7585729 w 7585729"/>
              <a:gd name="connsiteY3-36" fmla="*/ 3176953 h 6307013"/>
              <a:gd name="connsiteX4-37" fmla="*/ 5844852 w 7585729"/>
              <a:gd name="connsiteY4-38" fmla="*/ 6307013 h 6307013"/>
              <a:gd name="connsiteX5-39" fmla="*/ 1740877 w 7585729"/>
              <a:gd name="connsiteY5-40" fmla="*/ 6307013 h 6307013"/>
              <a:gd name="connsiteX6-41" fmla="*/ 0 w 7585729"/>
              <a:gd name="connsiteY6-42" fmla="*/ 3176953 h 6307013"/>
              <a:gd name="connsiteX0-43" fmla="*/ 0 w 7585729"/>
              <a:gd name="connsiteY0-44" fmla="*/ 3176953 h 6307013"/>
              <a:gd name="connsiteX1-45" fmla="*/ 1858108 w 7585729"/>
              <a:gd name="connsiteY1-46" fmla="*/ 23446 h 6307013"/>
              <a:gd name="connsiteX2-47" fmla="*/ 5774514 w 7585729"/>
              <a:gd name="connsiteY2-48" fmla="*/ 0 h 6307013"/>
              <a:gd name="connsiteX3-49" fmla="*/ 7585729 w 7585729"/>
              <a:gd name="connsiteY3-50" fmla="*/ 3176953 h 6307013"/>
              <a:gd name="connsiteX4-51" fmla="*/ 5844852 w 7585729"/>
              <a:gd name="connsiteY4-52" fmla="*/ 6307013 h 6307013"/>
              <a:gd name="connsiteX5-53" fmla="*/ 1740877 w 7585729"/>
              <a:gd name="connsiteY5-54" fmla="*/ 6307013 h 6307013"/>
              <a:gd name="connsiteX6-55" fmla="*/ 0 w 7585729"/>
              <a:gd name="connsiteY6-56" fmla="*/ 3176953 h 6307013"/>
              <a:gd name="connsiteX0-57" fmla="*/ 0 w 7585729"/>
              <a:gd name="connsiteY0-58" fmla="*/ 3176953 h 6307013"/>
              <a:gd name="connsiteX1-59" fmla="*/ 1858108 w 7585729"/>
              <a:gd name="connsiteY1-60" fmla="*/ 23446 h 6307013"/>
              <a:gd name="connsiteX2-61" fmla="*/ 5774514 w 7585729"/>
              <a:gd name="connsiteY2-62" fmla="*/ 0 h 6307013"/>
              <a:gd name="connsiteX3-63" fmla="*/ 7585729 w 7585729"/>
              <a:gd name="connsiteY3-64" fmla="*/ 3176953 h 6307013"/>
              <a:gd name="connsiteX4-65" fmla="*/ 5844852 w 7585729"/>
              <a:gd name="connsiteY4-66" fmla="*/ 6307013 h 6307013"/>
              <a:gd name="connsiteX5-67" fmla="*/ 1811216 w 7585729"/>
              <a:gd name="connsiteY5-68" fmla="*/ 6307013 h 6307013"/>
              <a:gd name="connsiteX6-69" fmla="*/ 0 w 7585729"/>
              <a:gd name="connsiteY6-70" fmla="*/ 3176953 h 6307013"/>
              <a:gd name="connsiteX0-71" fmla="*/ 0 w 7585729"/>
              <a:gd name="connsiteY0-72" fmla="*/ 3176953 h 6307013"/>
              <a:gd name="connsiteX1-73" fmla="*/ 1858108 w 7585729"/>
              <a:gd name="connsiteY1-74" fmla="*/ 23446 h 6307013"/>
              <a:gd name="connsiteX2-75" fmla="*/ 5774514 w 7585729"/>
              <a:gd name="connsiteY2-76" fmla="*/ 0 h 6307013"/>
              <a:gd name="connsiteX3-77" fmla="*/ 7585729 w 7585729"/>
              <a:gd name="connsiteY3-78" fmla="*/ 3176953 h 6307013"/>
              <a:gd name="connsiteX4-79" fmla="*/ 5727621 w 7585729"/>
              <a:gd name="connsiteY4-80" fmla="*/ 6307013 h 6307013"/>
              <a:gd name="connsiteX5-81" fmla="*/ 1811216 w 7585729"/>
              <a:gd name="connsiteY5-82" fmla="*/ 6307013 h 6307013"/>
              <a:gd name="connsiteX6-83" fmla="*/ 0 w 7585729"/>
              <a:gd name="connsiteY6-84" fmla="*/ 3176953 h 630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85729" h="6307013">
                <a:moveTo>
                  <a:pt x="0" y="3176953"/>
                </a:moveTo>
                <a:lnTo>
                  <a:pt x="1858108" y="23446"/>
                </a:lnTo>
                <a:lnTo>
                  <a:pt x="5774514" y="0"/>
                </a:lnTo>
                <a:lnTo>
                  <a:pt x="7585729" y="3176953"/>
                </a:lnTo>
                <a:lnTo>
                  <a:pt x="5727621" y="6307013"/>
                </a:lnTo>
                <a:lnTo>
                  <a:pt x="1811216" y="6307013"/>
                </a:lnTo>
                <a:lnTo>
                  <a:pt x="0" y="3176953"/>
                </a:lnTo>
                <a:close/>
              </a:path>
            </a:pathLst>
          </a:custGeom>
          <a:noFill/>
          <a:ln>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algn="ctr" eaLnBrk="1" fontAlgn="auto" hangingPunct="1">
              <a:spcBef>
                <a:spcPts val="0"/>
              </a:spcBef>
              <a:spcAft>
                <a:spcPts val="0"/>
              </a:spcAft>
              <a:defRPr/>
            </a:pPr>
            <a:endParaRPr lang="zh-CN" altLang="en-US" dirty="0"/>
          </a:p>
        </p:txBody>
      </p:sp>
      <p:sp>
        <p:nvSpPr>
          <p:cNvPr id="19" name="六边形 18"/>
          <p:cNvSpPr/>
          <p:nvPr/>
        </p:nvSpPr>
        <p:spPr>
          <a:xfrm rot="4965825">
            <a:off x="432594" y="1677194"/>
            <a:ext cx="3578225" cy="2973387"/>
          </a:xfrm>
          <a:custGeom>
            <a:avLst/>
            <a:gdLst>
              <a:gd name="connsiteX0" fmla="*/ 0 w 7257483"/>
              <a:gd name="connsiteY0" fmla="*/ 3153508 h 6307015"/>
              <a:gd name="connsiteX1" fmla="*/ 1576754 w 7257483"/>
              <a:gd name="connsiteY1" fmla="*/ 1 h 6307015"/>
              <a:gd name="connsiteX2" fmla="*/ 5680729 w 7257483"/>
              <a:gd name="connsiteY2" fmla="*/ 1 h 6307015"/>
              <a:gd name="connsiteX3" fmla="*/ 7257483 w 7257483"/>
              <a:gd name="connsiteY3" fmla="*/ 3153508 h 6307015"/>
              <a:gd name="connsiteX4" fmla="*/ 5680729 w 7257483"/>
              <a:gd name="connsiteY4" fmla="*/ 6307014 h 6307015"/>
              <a:gd name="connsiteX5" fmla="*/ 1576754 w 7257483"/>
              <a:gd name="connsiteY5" fmla="*/ 6307014 h 6307015"/>
              <a:gd name="connsiteX6" fmla="*/ 0 w 7257483"/>
              <a:gd name="connsiteY6" fmla="*/ 3153508 h 6307015"/>
              <a:gd name="connsiteX0-1" fmla="*/ 0 w 7257483"/>
              <a:gd name="connsiteY0-2" fmla="*/ 3153507 h 6307013"/>
              <a:gd name="connsiteX1-3" fmla="*/ 1576754 w 7257483"/>
              <a:gd name="connsiteY1-4" fmla="*/ 0 h 6307013"/>
              <a:gd name="connsiteX2-5" fmla="*/ 5610391 w 7257483"/>
              <a:gd name="connsiteY2-6" fmla="*/ 0 h 6307013"/>
              <a:gd name="connsiteX3-7" fmla="*/ 7257483 w 7257483"/>
              <a:gd name="connsiteY3-8" fmla="*/ 3153507 h 6307013"/>
              <a:gd name="connsiteX4-9" fmla="*/ 5680729 w 7257483"/>
              <a:gd name="connsiteY4-10" fmla="*/ 6307013 h 6307013"/>
              <a:gd name="connsiteX5-11" fmla="*/ 1576754 w 7257483"/>
              <a:gd name="connsiteY5-12" fmla="*/ 6307013 h 6307013"/>
              <a:gd name="connsiteX6-13" fmla="*/ 0 w 7257483"/>
              <a:gd name="connsiteY6-14" fmla="*/ 3153507 h 6307013"/>
              <a:gd name="connsiteX0-15" fmla="*/ 0 w 7421606"/>
              <a:gd name="connsiteY0-16" fmla="*/ 3153507 h 6307013"/>
              <a:gd name="connsiteX1-17" fmla="*/ 1576754 w 7421606"/>
              <a:gd name="connsiteY1-18" fmla="*/ 0 h 6307013"/>
              <a:gd name="connsiteX2-19" fmla="*/ 5610391 w 7421606"/>
              <a:gd name="connsiteY2-20" fmla="*/ 0 h 6307013"/>
              <a:gd name="connsiteX3-21" fmla="*/ 7421606 w 7421606"/>
              <a:gd name="connsiteY3-22" fmla="*/ 3176953 h 6307013"/>
              <a:gd name="connsiteX4-23" fmla="*/ 5680729 w 7421606"/>
              <a:gd name="connsiteY4-24" fmla="*/ 6307013 h 6307013"/>
              <a:gd name="connsiteX5-25" fmla="*/ 1576754 w 7421606"/>
              <a:gd name="connsiteY5-26" fmla="*/ 6307013 h 6307013"/>
              <a:gd name="connsiteX6-27" fmla="*/ 0 w 7421606"/>
              <a:gd name="connsiteY6-28" fmla="*/ 3153507 h 6307013"/>
              <a:gd name="connsiteX0-29" fmla="*/ 0 w 7585729"/>
              <a:gd name="connsiteY0-30" fmla="*/ 3176953 h 6307013"/>
              <a:gd name="connsiteX1-31" fmla="*/ 1740877 w 7585729"/>
              <a:gd name="connsiteY1-32" fmla="*/ 0 h 6307013"/>
              <a:gd name="connsiteX2-33" fmla="*/ 5774514 w 7585729"/>
              <a:gd name="connsiteY2-34" fmla="*/ 0 h 6307013"/>
              <a:gd name="connsiteX3-35" fmla="*/ 7585729 w 7585729"/>
              <a:gd name="connsiteY3-36" fmla="*/ 3176953 h 6307013"/>
              <a:gd name="connsiteX4-37" fmla="*/ 5844852 w 7585729"/>
              <a:gd name="connsiteY4-38" fmla="*/ 6307013 h 6307013"/>
              <a:gd name="connsiteX5-39" fmla="*/ 1740877 w 7585729"/>
              <a:gd name="connsiteY5-40" fmla="*/ 6307013 h 6307013"/>
              <a:gd name="connsiteX6-41" fmla="*/ 0 w 7585729"/>
              <a:gd name="connsiteY6-42" fmla="*/ 3176953 h 6307013"/>
              <a:gd name="connsiteX0-43" fmla="*/ 0 w 7585729"/>
              <a:gd name="connsiteY0-44" fmla="*/ 3176953 h 6307013"/>
              <a:gd name="connsiteX1-45" fmla="*/ 1858108 w 7585729"/>
              <a:gd name="connsiteY1-46" fmla="*/ 23446 h 6307013"/>
              <a:gd name="connsiteX2-47" fmla="*/ 5774514 w 7585729"/>
              <a:gd name="connsiteY2-48" fmla="*/ 0 h 6307013"/>
              <a:gd name="connsiteX3-49" fmla="*/ 7585729 w 7585729"/>
              <a:gd name="connsiteY3-50" fmla="*/ 3176953 h 6307013"/>
              <a:gd name="connsiteX4-51" fmla="*/ 5844852 w 7585729"/>
              <a:gd name="connsiteY4-52" fmla="*/ 6307013 h 6307013"/>
              <a:gd name="connsiteX5-53" fmla="*/ 1740877 w 7585729"/>
              <a:gd name="connsiteY5-54" fmla="*/ 6307013 h 6307013"/>
              <a:gd name="connsiteX6-55" fmla="*/ 0 w 7585729"/>
              <a:gd name="connsiteY6-56" fmla="*/ 3176953 h 6307013"/>
              <a:gd name="connsiteX0-57" fmla="*/ 0 w 7585729"/>
              <a:gd name="connsiteY0-58" fmla="*/ 3176953 h 6307013"/>
              <a:gd name="connsiteX1-59" fmla="*/ 1858108 w 7585729"/>
              <a:gd name="connsiteY1-60" fmla="*/ 23446 h 6307013"/>
              <a:gd name="connsiteX2-61" fmla="*/ 5774514 w 7585729"/>
              <a:gd name="connsiteY2-62" fmla="*/ 0 h 6307013"/>
              <a:gd name="connsiteX3-63" fmla="*/ 7585729 w 7585729"/>
              <a:gd name="connsiteY3-64" fmla="*/ 3176953 h 6307013"/>
              <a:gd name="connsiteX4-65" fmla="*/ 5844852 w 7585729"/>
              <a:gd name="connsiteY4-66" fmla="*/ 6307013 h 6307013"/>
              <a:gd name="connsiteX5-67" fmla="*/ 1811216 w 7585729"/>
              <a:gd name="connsiteY5-68" fmla="*/ 6307013 h 6307013"/>
              <a:gd name="connsiteX6-69" fmla="*/ 0 w 7585729"/>
              <a:gd name="connsiteY6-70" fmla="*/ 3176953 h 6307013"/>
              <a:gd name="connsiteX0-71" fmla="*/ 0 w 7585729"/>
              <a:gd name="connsiteY0-72" fmla="*/ 3176953 h 6307013"/>
              <a:gd name="connsiteX1-73" fmla="*/ 1858108 w 7585729"/>
              <a:gd name="connsiteY1-74" fmla="*/ 23446 h 6307013"/>
              <a:gd name="connsiteX2-75" fmla="*/ 5774514 w 7585729"/>
              <a:gd name="connsiteY2-76" fmla="*/ 0 h 6307013"/>
              <a:gd name="connsiteX3-77" fmla="*/ 7585729 w 7585729"/>
              <a:gd name="connsiteY3-78" fmla="*/ 3176953 h 6307013"/>
              <a:gd name="connsiteX4-79" fmla="*/ 5727621 w 7585729"/>
              <a:gd name="connsiteY4-80" fmla="*/ 6307013 h 6307013"/>
              <a:gd name="connsiteX5-81" fmla="*/ 1811216 w 7585729"/>
              <a:gd name="connsiteY5-82" fmla="*/ 6307013 h 6307013"/>
              <a:gd name="connsiteX6-83" fmla="*/ 0 w 7585729"/>
              <a:gd name="connsiteY6-84" fmla="*/ 3176953 h 630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85729" h="6307013">
                <a:moveTo>
                  <a:pt x="0" y="3176953"/>
                </a:moveTo>
                <a:lnTo>
                  <a:pt x="1858108" y="23446"/>
                </a:lnTo>
                <a:lnTo>
                  <a:pt x="5774514" y="0"/>
                </a:lnTo>
                <a:lnTo>
                  <a:pt x="7585729" y="3176953"/>
                </a:lnTo>
                <a:lnTo>
                  <a:pt x="5727621" y="6307013"/>
                </a:lnTo>
                <a:lnTo>
                  <a:pt x="1811216" y="6307013"/>
                </a:lnTo>
                <a:lnTo>
                  <a:pt x="0" y="3176953"/>
                </a:lnTo>
                <a:close/>
              </a:path>
            </a:pathLst>
          </a:custGeom>
          <a:solidFill>
            <a:schemeClr val="tx1">
              <a:lumMod val="95000"/>
              <a:lumOff val="5000"/>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algn="ctr" eaLnBrk="1" fontAlgn="auto" hangingPunct="1">
              <a:spcBef>
                <a:spcPts val="0"/>
              </a:spcBef>
              <a:spcAft>
                <a:spcPts val="0"/>
              </a:spcAft>
              <a:defRPr/>
            </a:pPr>
            <a:endParaRPr lang="zh-CN" altLang="en-US"/>
          </a:p>
        </p:txBody>
      </p:sp>
      <p:sp>
        <p:nvSpPr>
          <p:cNvPr id="3" name="六边形 18"/>
          <p:cNvSpPr/>
          <p:nvPr/>
        </p:nvSpPr>
        <p:spPr>
          <a:xfrm rot="4965825">
            <a:off x="-478800" y="-207415"/>
            <a:ext cx="2944600" cy="2448232"/>
          </a:xfrm>
          <a:custGeom>
            <a:avLst/>
            <a:gdLst>
              <a:gd name="connsiteX0" fmla="*/ 0 w 7257483"/>
              <a:gd name="connsiteY0" fmla="*/ 3153508 h 6307015"/>
              <a:gd name="connsiteX1" fmla="*/ 1576754 w 7257483"/>
              <a:gd name="connsiteY1" fmla="*/ 1 h 6307015"/>
              <a:gd name="connsiteX2" fmla="*/ 5680729 w 7257483"/>
              <a:gd name="connsiteY2" fmla="*/ 1 h 6307015"/>
              <a:gd name="connsiteX3" fmla="*/ 7257483 w 7257483"/>
              <a:gd name="connsiteY3" fmla="*/ 3153508 h 6307015"/>
              <a:gd name="connsiteX4" fmla="*/ 5680729 w 7257483"/>
              <a:gd name="connsiteY4" fmla="*/ 6307014 h 6307015"/>
              <a:gd name="connsiteX5" fmla="*/ 1576754 w 7257483"/>
              <a:gd name="connsiteY5" fmla="*/ 6307014 h 6307015"/>
              <a:gd name="connsiteX6" fmla="*/ 0 w 7257483"/>
              <a:gd name="connsiteY6" fmla="*/ 3153508 h 6307015"/>
              <a:gd name="connsiteX0-1" fmla="*/ 0 w 7257483"/>
              <a:gd name="connsiteY0-2" fmla="*/ 3153507 h 6307013"/>
              <a:gd name="connsiteX1-3" fmla="*/ 1576754 w 7257483"/>
              <a:gd name="connsiteY1-4" fmla="*/ 0 h 6307013"/>
              <a:gd name="connsiteX2-5" fmla="*/ 5610391 w 7257483"/>
              <a:gd name="connsiteY2-6" fmla="*/ 0 h 6307013"/>
              <a:gd name="connsiteX3-7" fmla="*/ 7257483 w 7257483"/>
              <a:gd name="connsiteY3-8" fmla="*/ 3153507 h 6307013"/>
              <a:gd name="connsiteX4-9" fmla="*/ 5680729 w 7257483"/>
              <a:gd name="connsiteY4-10" fmla="*/ 6307013 h 6307013"/>
              <a:gd name="connsiteX5-11" fmla="*/ 1576754 w 7257483"/>
              <a:gd name="connsiteY5-12" fmla="*/ 6307013 h 6307013"/>
              <a:gd name="connsiteX6-13" fmla="*/ 0 w 7257483"/>
              <a:gd name="connsiteY6-14" fmla="*/ 3153507 h 6307013"/>
              <a:gd name="connsiteX0-15" fmla="*/ 0 w 7421606"/>
              <a:gd name="connsiteY0-16" fmla="*/ 3153507 h 6307013"/>
              <a:gd name="connsiteX1-17" fmla="*/ 1576754 w 7421606"/>
              <a:gd name="connsiteY1-18" fmla="*/ 0 h 6307013"/>
              <a:gd name="connsiteX2-19" fmla="*/ 5610391 w 7421606"/>
              <a:gd name="connsiteY2-20" fmla="*/ 0 h 6307013"/>
              <a:gd name="connsiteX3-21" fmla="*/ 7421606 w 7421606"/>
              <a:gd name="connsiteY3-22" fmla="*/ 3176953 h 6307013"/>
              <a:gd name="connsiteX4-23" fmla="*/ 5680729 w 7421606"/>
              <a:gd name="connsiteY4-24" fmla="*/ 6307013 h 6307013"/>
              <a:gd name="connsiteX5-25" fmla="*/ 1576754 w 7421606"/>
              <a:gd name="connsiteY5-26" fmla="*/ 6307013 h 6307013"/>
              <a:gd name="connsiteX6-27" fmla="*/ 0 w 7421606"/>
              <a:gd name="connsiteY6-28" fmla="*/ 3153507 h 6307013"/>
              <a:gd name="connsiteX0-29" fmla="*/ 0 w 7585729"/>
              <a:gd name="connsiteY0-30" fmla="*/ 3176953 h 6307013"/>
              <a:gd name="connsiteX1-31" fmla="*/ 1740877 w 7585729"/>
              <a:gd name="connsiteY1-32" fmla="*/ 0 h 6307013"/>
              <a:gd name="connsiteX2-33" fmla="*/ 5774514 w 7585729"/>
              <a:gd name="connsiteY2-34" fmla="*/ 0 h 6307013"/>
              <a:gd name="connsiteX3-35" fmla="*/ 7585729 w 7585729"/>
              <a:gd name="connsiteY3-36" fmla="*/ 3176953 h 6307013"/>
              <a:gd name="connsiteX4-37" fmla="*/ 5844852 w 7585729"/>
              <a:gd name="connsiteY4-38" fmla="*/ 6307013 h 6307013"/>
              <a:gd name="connsiteX5-39" fmla="*/ 1740877 w 7585729"/>
              <a:gd name="connsiteY5-40" fmla="*/ 6307013 h 6307013"/>
              <a:gd name="connsiteX6-41" fmla="*/ 0 w 7585729"/>
              <a:gd name="connsiteY6-42" fmla="*/ 3176953 h 6307013"/>
              <a:gd name="connsiteX0-43" fmla="*/ 0 w 7585729"/>
              <a:gd name="connsiteY0-44" fmla="*/ 3176953 h 6307013"/>
              <a:gd name="connsiteX1-45" fmla="*/ 1858108 w 7585729"/>
              <a:gd name="connsiteY1-46" fmla="*/ 23446 h 6307013"/>
              <a:gd name="connsiteX2-47" fmla="*/ 5774514 w 7585729"/>
              <a:gd name="connsiteY2-48" fmla="*/ 0 h 6307013"/>
              <a:gd name="connsiteX3-49" fmla="*/ 7585729 w 7585729"/>
              <a:gd name="connsiteY3-50" fmla="*/ 3176953 h 6307013"/>
              <a:gd name="connsiteX4-51" fmla="*/ 5844852 w 7585729"/>
              <a:gd name="connsiteY4-52" fmla="*/ 6307013 h 6307013"/>
              <a:gd name="connsiteX5-53" fmla="*/ 1740877 w 7585729"/>
              <a:gd name="connsiteY5-54" fmla="*/ 6307013 h 6307013"/>
              <a:gd name="connsiteX6-55" fmla="*/ 0 w 7585729"/>
              <a:gd name="connsiteY6-56" fmla="*/ 3176953 h 6307013"/>
              <a:gd name="connsiteX0-57" fmla="*/ 0 w 7585729"/>
              <a:gd name="connsiteY0-58" fmla="*/ 3176953 h 6307013"/>
              <a:gd name="connsiteX1-59" fmla="*/ 1858108 w 7585729"/>
              <a:gd name="connsiteY1-60" fmla="*/ 23446 h 6307013"/>
              <a:gd name="connsiteX2-61" fmla="*/ 5774514 w 7585729"/>
              <a:gd name="connsiteY2-62" fmla="*/ 0 h 6307013"/>
              <a:gd name="connsiteX3-63" fmla="*/ 7585729 w 7585729"/>
              <a:gd name="connsiteY3-64" fmla="*/ 3176953 h 6307013"/>
              <a:gd name="connsiteX4-65" fmla="*/ 5844852 w 7585729"/>
              <a:gd name="connsiteY4-66" fmla="*/ 6307013 h 6307013"/>
              <a:gd name="connsiteX5-67" fmla="*/ 1811216 w 7585729"/>
              <a:gd name="connsiteY5-68" fmla="*/ 6307013 h 6307013"/>
              <a:gd name="connsiteX6-69" fmla="*/ 0 w 7585729"/>
              <a:gd name="connsiteY6-70" fmla="*/ 3176953 h 6307013"/>
              <a:gd name="connsiteX0-71" fmla="*/ 0 w 7585729"/>
              <a:gd name="connsiteY0-72" fmla="*/ 3176953 h 6307013"/>
              <a:gd name="connsiteX1-73" fmla="*/ 1858108 w 7585729"/>
              <a:gd name="connsiteY1-74" fmla="*/ 23446 h 6307013"/>
              <a:gd name="connsiteX2-75" fmla="*/ 5774514 w 7585729"/>
              <a:gd name="connsiteY2-76" fmla="*/ 0 h 6307013"/>
              <a:gd name="connsiteX3-77" fmla="*/ 7585729 w 7585729"/>
              <a:gd name="connsiteY3-78" fmla="*/ 3176953 h 6307013"/>
              <a:gd name="connsiteX4-79" fmla="*/ 5727621 w 7585729"/>
              <a:gd name="connsiteY4-80" fmla="*/ 6307013 h 6307013"/>
              <a:gd name="connsiteX5-81" fmla="*/ 1811216 w 7585729"/>
              <a:gd name="connsiteY5-82" fmla="*/ 6307013 h 6307013"/>
              <a:gd name="connsiteX6-83" fmla="*/ 0 w 7585729"/>
              <a:gd name="connsiteY6-84" fmla="*/ 3176953 h 630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85729" h="6307013">
                <a:moveTo>
                  <a:pt x="0" y="3176953"/>
                </a:moveTo>
                <a:lnTo>
                  <a:pt x="1858108" y="23446"/>
                </a:lnTo>
                <a:lnTo>
                  <a:pt x="5774514" y="0"/>
                </a:lnTo>
                <a:lnTo>
                  <a:pt x="7585729" y="3176953"/>
                </a:lnTo>
                <a:lnTo>
                  <a:pt x="5727621" y="6307013"/>
                </a:lnTo>
                <a:lnTo>
                  <a:pt x="1811216" y="6307013"/>
                </a:lnTo>
                <a:lnTo>
                  <a:pt x="0" y="3176953"/>
                </a:lnTo>
                <a:close/>
              </a:path>
            </a:pathLst>
          </a:custGeom>
          <a:noFill/>
          <a:ln>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algn="ctr" eaLnBrk="1" fontAlgn="auto" hangingPunct="1">
              <a:spcBef>
                <a:spcPts val="0"/>
              </a:spcBef>
              <a:spcAft>
                <a:spcPts val="0"/>
              </a:spcAft>
              <a:defRPr/>
            </a:pPr>
            <a:endParaRPr lang="zh-CN" altLang="en-US"/>
          </a:p>
        </p:txBody>
      </p:sp>
      <p:cxnSp>
        <p:nvCxnSpPr>
          <p:cNvPr id="13" name="Straight Connector 20"/>
          <p:cNvCxnSpPr/>
          <p:nvPr/>
        </p:nvCxnSpPr>
        <p:spPr>
          <a:xfrm flipV="1">
            <a:off x="5078432" y="2974268"/>
            <a:ext cx="0" cy="1367263"/>
          </a:xfrm>
          <a:prstGeom prst="line">
            <a:avLst/>
          </a:prstGeom>
          <a:ln>
            <a:gradFill>
              <a:gsLst>
                <a:gs pos="885">
                  <a:schemeClr val="tx1">
                    <a:alpha val="0"/>
                  </a:schemeClr>
                </a:gs>
                <a:gs pos="59000">
                  <a:schemeClr val="accent1">
                    <a:lumMod val="5000"/>
                    <a:lumOff val="95000"/>
                  </a:schemeClr>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1" name="图像" descr="图像"/>
          <p:cNvPicPr>
            <a:picLocks noChangeAspect="1"/>
          </p:cNvPicPr>
          <p:nvPr/>
        </p:nvPicPr>
        <p:blipFill>
          <a:blip r:embed="rId1"/>
          <a:stretch>
            <a:fillRect/>
          </a:stretch>
        </p:blipFill>
        <p:spPr>
          <a:xfrm>
            <a:off x="1798657" y="2974975"/>
            <a:ext cx="2968625" cy="1106488"/>
          </a:xfrm>
          <a:prstGeom prst="rect">
            <a:avLst/>
          </a:prstGeom>
          <a:ln>
            <a:noFill/>
          </a:ln>
          <a:effectLst>
            <a:outerShdw blurRad="190500" algn="tl" rotWithShape="0">
              <a:srgbClr val="000000">
                <a:alpha val="70000"/>
              </a:srgbClr>
            </a:outerShdw>
          </a:effectLst>
        </p:spPr>
      </p:pic>
      <p:sp>
        <p:nvSpPr>
          <p:cNvPr id="20502" name="文本占位符 1"/>
          <p:cNvSpPr>
            <a:spLocks noGrp="1" noChangeArrowheads="1"/>
          </p:cNvSpPr>
          <p:nvPr>
            <p:ph type="body" sz="quarter" idx="4294967295"/>
          </p:nvPr>
        </p:nvSpPr>
        <p:spPr>
          <a:xfrm>
            <a:off x="5202995" y="2919782"/>
            <a:ext cx="6077918" cy="1366837"/>
          </a:xfrm>
        </p:spPr>
        <p:txBody>
          <a:bodyPr/>
          <a:lstStyle/>
          <a:p>
            <a:pPr marL="0" indent="0" defTabSz="1555115" eaLnBrk="1" hangingPunct="1">
              <a:lnSpc>
                <a:spcPct val="100000"/>
              </a:lnSpc>
              <a:spcBef>
                <a:spcPct val="0"/>
              </a:spcBef>
              <a:buFont typeface="Arial" panose="020B0604020202020204" pitchFamily="34" charset="0"/>
              <a:buNone/>
              <a:defRPr sz="4500"/>
            </a:pPr>
            <a:r>
              <a:rPr lang="zh-CN" altLang="en-US" sz="32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蜂巢能源科技有限公司</a:t>
            </a:r>
            <a:endParaRPr lang="zh-CN" altLang="en-US" sz="32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a:p>
            <a:pPr marL="0" indent="0" defTabSz="1555115" eaLnBrk="1" hangingPunct="1">
              <a:lnSpc>
                <a:spcPct val="100000"/>
              </a:lnSpc>
              <a:spcBef>
                <a:spcPct val="0"/>
              </a:spcBef>
              <a:buFont typeface="Arial" panose="020B0604020202020204" pitchFamily="34" charset="0"/>
              <a:buNone/>
              <a:defRPr sz="4500"/>
            </a:pPr>
            <a:r>
              <a:rPr lang="en-US" altLang="zh-CN" sz="4800" dirty="0" smtClean="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2024</a:t>
            </a:r>
            <a:r>
              <a:rPr lang="zh-CN" altLang="en-US" sz="4800" dirty="0" smtClean="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届校园招聘宣讲</a:t>
            </a:r>
            <a:endParaRPr lang="en-US" altLang="zh-CN" sz="48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
        <p:nvSpPr>
          <p:cNvPr id="20503" name="文本框 1"/>
          <p:cNvSpPr txBox="1">
            <a:spLocks noChangeArrowheads="1"/>
          </p:cNvSpPr>
          <p:nvPr/>
        </p:nvSpPr>
        <p:spPr bwMode="auto">
          <a:xfrm>
            <a:off x="3798888" y="9842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FontTx/>
              <a:buNone/>
            </a:pPr>
            <a:endParaRPr kumimoji="1" lang="zh-CN" altLang="en-US" sz="18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4910048"/>
          </a:xfrm>
          <a:prstGeom prst="rect">
            <a:avLst/>
          </a:prstGeom>
        </p:spPr>
      </p:pic>
      <p:sp>
        <p:nvSpPr>
          <p:cNvPr id="22" name="矩形 21"/>
          <p:cNvSpPr/>
          <p:nvPr/>
        </p:nvSpPr>
        <p:spPr>
          <a:xfrm>
            <a:off x="-22030" y="4016830"/>
            <a:ext cx="12240669" cy="2841170"/>
          </a:xfrm>
          <a:prstGeom prst="rect">
            <a:avLst/>
          </a:prstGeom>
          <a:gradFill>
            <a:gsLst>
              <a:gs pos="34000">
                <a:srgbClr val="002060">
                  <a:alpha val="98000"/>
                </a:srgbClr>
              </a:gs>
              <a:gs pos="20000">
                <a:srgbClr val="002060">
                  <a:alpha val="58000"/>
                </a:srgbClr>
              </a:gs>
              <a:gs pos="10000">
                <a:srgbClr val="002060">
                  <a:alpha val="33000"/>
                </a:srgbClr>
              </a:gs>
              <a:gs pos="0">
                <a:srgbClr val="002060">
                  <a:alpha val="0"/>
                </a:srgbClr>
              </a:gs>
              <a:gs pos="71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solidFill>
                <a:prstClr val="white"/>
              </a:solidFill>
              <a:latin typeface="Source Han Sans CN Light" panose="020B0400000000000000" pitchFamily="34" charset="-128"/>
              <a:ea typeface="Source Han Sans CN Light" panose="020B0400000000000000" pitchFamily="34" charset="-128"/>
            </a:endParaRPr>
          </a:p>
        </p:txBody>
      </p:sp>
      <p:sp>
        <p:nvSpPr>
          <p:cNvPr id="25" name="矩形 24"/>
          <p:cNvSpPr/>
          <p:nvPr/>
        </p:nvSpPr>
        <p:spPr>
          <a:xfrm>
            <a:off x="0" y="4378874"/>
            <a:ext cx="12232927" cy="2468780"/>
          </a:xfrm>
          <a:prstGeom prst="rect">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solidFill>
                <a:prstClr val="white"/>
              </a:solidFill>
              <a:latin typeface="Source Han Sans CN Light" panose="020B0400000000000000" pitchFamily="34" charset="-128"/>
              <a:ea typeface="Source Han Sans CN Light" panose="020B0400000000000000" pitchFamily="34" charset="-128"/>
            </a:endParaRPr>
          </a:p>
        </p:txBody>
      </p:sp>
      <p:sp>
        <p:nvSpPr>
          <p:cNvPr id="26" name="平行四边形 25"/>
          <p:cNvSpPr/>
          <p:nvPr/>
        </p:nvSpPr>
        <p:spPr>
          <a:xfrm>
            <a:off x="714426" y="5192909"/>
            <a:ext cx="4450612" cy="617399"/>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solidFill>
                <a:prstClr val="white"/>
              </a:solidFill>
              <a:latin typeface="Source Han Sans CN Light" panose="020B0400000000000000" pitchFamily="34" charset="-128"/>
              <a:ea typeface="Source Han Sans CN Light" panose="020B0400000000000000" pitchFamily="34" charset="-128"/>
            </a:endParaRPr>
          </a:p>
        </p:txBody>
      </p:sp>
      <p:sp>
        <p:nvSpPr>
          <p:cNvPr id="28" name="矩形 27"/>
          <p:cNvSpPr/>
          <p:nvPr/>
        </p:nvSpPr>
        <p:spPr>
          <a:xfrm>
            <a:off x="888046" y="5287796"/>
            <a:ext cx="4276992" cy="461665"/>
          </a:xfrm>
          <a:prstGeom prst="rect">
            <a:avLst/>
          </a:prstGeom>
        </p:spPr>
        <p:txBody>
          <a:bodyPr>
            <a:spAutoFit/>
          </a:bodyPr>
          <a:lstStyle/>
          <a:p>
            <a:pPr eaLnBrk="1" fontAlgn="auto" hangingPunct="1">
              <a:spcBef>
                <a:spcPts val="0"/>
              </a:spcBef>
              <a:spcAft>
                <a:spcPts val="0"/>
              </a:spcAft>
              <a:defRPr/>
            </a:pPr>
            <a:r>
              <a:rPr lang="zh-CN" altLang="en-US" sz="2400" dirty="0">
                <a:gradFill flip="none" rotWithShape="1">
                  <a:gsLst>
                    <a:gs pos="0">
                      <a:prstClr val="white">
                        <a:lumMod val="95000"/>
                      </a:prstClr>
                    </a:gs>
                    <a:gs pos="73000">
                      <a:prstClr val="white">
                        <a:lumMod val="95000"/>
                      </a:prstClr>
                    </a:gs>
                    <a:gs pos="22491">
                      <a:prstClr val="white">
                        <a:lumMod val="95000"/>
                      </a:prstClr>
                    </a:gs>
                    <a:gs pos="51000">
                      <a:prstClr val="white"/>
                    </a:gs>
                    <a:gs pos="100000">
                      <a:prstClr val="white">
                        <a:lumMod val="75000"/>
                      </a:prst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湖州</a:t>
            </a:r>
            <a:r>
              <a:rPr lang="zh-CN" altLang="en-US" sz="2400" dirty="0" smtClean="0">
                <a:gradFill flip="none" rotWithShape="1">
                  <a:gsLst>
                    <a:gs pos="0">
                      <a:prstClr val="white">
                        <a:lumMod val="95000"/>
                      </a:prstClr>
                    </a:gs>
                    <a:gs pos="73000">
                      <a:prstClr val="white">
                        <a:lumMod val="95000"/>
                      </a:prstClr>
                    </a:gs>
                    <a:gs pos="22491">
                      <a:prstClr val="white">
                        <a:lumMod val="95000"/>
                      </a:prstClr>
                    </a:gs>
                    <a:gs pos="51000">
                      <a:prstClr val="white"/>
                    </a:gs>
                    <a:gs pos="100000">
                      <a:prstClr val="white">
                        <a:lumMod val="75000"/>
                      </a:prst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生产基地</a:t>
            </a:r>
            <a:endParaRPr lang="zh-CN" altLang="en-US" sz="2400" dirty="0">
              <a:gradFill flip="none" rotWithShape="1">
                <a:gsLst>
                  <a:gs pos="0">
                    <a:prstClr val="white">
                      <a:lumMod val="95000"/>
                    </a:prstClr>
                  </a:gs>
                  <a:gs pos="73000">
                    <a:prstClr val="white">
                      <a:lumMod val="95000"/>
                    </a:prstClr>
                  </a:gs>
                  <a:gs pos="22491">
                    <a:prstClr val="white">
                      <a:lumMod val="95000"/>
                    </a:prstClr>
                  </a:gs>
                  <a:gs pos="51000">
                    <a:prstClr val="white"/>
                  </a:gs>
                  <a:gs pos="100000">
                    <a:prstClr val="white">
                      <a:lumMod val="75000"/>
                    </a:prst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
        <p:nvSpPr>
          <p:cNvPr id="67596" name="文本占位符 8"/>
          <p:cNvSpPr txBox="1">
            <a:spLocks noChangeArrowheads="1"/>
          </p:cNvSpPr>
          <p:nvPr/>
        </p:nvSpPr>
        <p:spPr bwMode="auto">
          <a:xfrm>
            <a:off x="3789369" y="5185083"/>
            <a:ext cx="2894013" cy="91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dirty="0">
                <a:solidFill>
                  <a:srgbClr val="F1A639"/>
                </a:solidFill>
                <a:latin typeface="YouSheBiaoTiHei" pitchFamily="2" charset="-122"/>
                <a:ea typeface="Source Han Sans CN Normal" panose="020B0400000000000000" pitchFamily="34" charset="-128"/>
              </a:rPr>
              <a:t>2021</a:t>
            </a:r>
            <a:r>
              <a:rPr lang="zh-CN" altLang="en-US" sz="1800" dirty="0">
                <a:solidFill>
                  <a:srgbClr val="F1A639"/>
                </a:solidFill>
                <a:latin typeface="Source Han Sans CN Light" panose="020B0400000000000000" pitchFamily="34" charset="-128"/>
                <a:ea typeface="Source Han Sans CN Light" panose="020B0400000000000000" pitchFamily="34" charset="-128"/>
              </a:rPr>
              <a:t>年</a:t>
            </a:r>
            <a:r>
              <a:rPr lang="en-US" altLang="zh-CN" dirty="0">
                <a:solidFill>
                  <a:srgbClr val="F1A639"/>
                </a:solidFill>
                <a:latin typeface="YouSheBiaoTiHei" pitchFamily="2" charset="-122"/>
                <a:ea typeface="Source Han Sans CN Normal" panose="020B0400000000000000" pitchFamily="34" charset="-128"/>
              </a:rPr>
              <a:t>8</a:t>
            </a:r>
            <a:r>
              <a:rPr lang="zh-CN" altLang="en-US" sz="1800" dirty="0">
                <a:solidFill>
                  <a:srgbClr val="F1A639"/>
                </a:solidFill>
                <a:latin typeface="Source Han Sans CN Light" panose="020B0400000000000000" pitchFamily="34" charset="-128"/>
                <a:ea typeface="Source Han Sans CN Light" panose="020B0400000000000000" pitchFamily="34" charset="-128"/>
              </a:rPr>
              <a:t>月</a:t>
            </a:r>
            <a:endParaRPr lang="en-US" altLang="zh-CN" sz="1800" dirty="0">
              <a:solidFill>
                <a:srgbClr val="F1A639"/>
              </a:solidFill>
              <a:latin typeface="Source Han Sans CN Light" panose="020B0400000000000000" pitchFamily="34" charset="-128"/>
              <a:ea typeface="Source Han Sans CN Light" panose="020B0400000000000000" pitchFamily="34" charset="-128"/>
            </a:endParaRPr>
          </a:p>
          <a:p>
            <a:pPr algn="ctr" eaLnBrk="1" hangingPunct="1">
              <a:buFont typeface="Arial" panose="020B0604020202020204" pitchFamily="34" charset="0"/>
              <a:buNone/>
            </a:pPr>
            <a:r>
              <a:rPr lang="zh-CN" altLang="en-US" sz="1600" dirty="0">
                <a:solidFill>
                  <a:prstClr val="white"/>
                </a:solidFill>
                <a:latin typeface="Source Han Sans CN Light" panose="020B0400000000000000" pitchFamily="34" charset="-128"/>
                <a:ea typeface="Source Han Sans CN Light" panose="020B0400000000000000" pitchFamily="34" charset="-128"/>
              </a:rPr>
              <a:t>始建于</a:t>
            </a:r>
            <a:endParaRPr lang="en-US" altLang="zh-CN" sz="1600" dirty="0">
              <a:solidFill>
                <a:prstClr val="white"/>
              </a:solidFill>
              <a:latin typeface="Source Han Sans CN Light" panose="020B0400000000000000" pitchFamily="34" charset="-128"/>
              <a:ea typeface="Source Han Sans CN Light" panose="020B0400000000000000" pitchFamily="34" charset="-128"/>
            </a:endParaRPr>
          </a:p>
        </p:txBody>
      </p:sp>
      <p:pic>
        <p:nvPicPr>
          <p:cNvPr id="67601"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grpSp>
        <p:nvGrpSpPr>
          <p:cNvPr id="4" name="组合 3"/>
          <p:cNvGrpSpPr/>
          <p:nvPr/>
        </p:nvGrpSpPr>
        <p:grpSpPr>
          <a:xfrm>
            <a:off x="8198179" y="5131108"/>
            <a:ext cx="2311046" cy="964681"/>
            <a:chOff x="8796662" y="4822264"/>
            <a:chExt cx="1405533" cy="964681"/>
          </a:xfrm>
        </p:grpSpPr>
        <p:sp>
          <p:nvSpPr>
            <p:cNvPr id="31" name="矩形 30"/>
            <p:cNvSpPr/>
            <p:nvPr/>
          </p:nvSpPr>
          <p:spPr>
            <a:xfrm>
              <a:off x="8876632" y="4822264"/>
              <a:ext cx="1325563" cy="523220"/>
            </a:xfrm>
            <a:prstGeom prst="rect">
              <a:avLst/>
            </a:prstGeom>
          </p:spPr>
          <p:txBody>
            <a:bodyPr>
              <a:spAutoFit/>
            </a:bodyPr>
            <a:lstStyle/>
            <a:p>
              <a:pPr eaLnBrk="1" fontAlgn="auto" hangingPunct="1">
                <a:spcBef>
                  <a:spcPts val="0"/>
                </a:spcBef>
                <a:spcAft>
                  <a:spcPts val="0"/>
                </a:spcAft>
                <a:defRPr/>
              </a:pPr>
              <a:r>
                <a:rPr lang="en-US" altLang="zh-CN" sz="2800" dirty="0" smtClean="0">
                  <a:solidFill>
                    <a:srgbClr val="F1A639"/>
                  </a:solidFill>
                  <a:latin typeface="YouSheBiaoTiHei" pitchFamily="2" charset="-122"/>
                  <a:ea typeface="Source Han Sans CN Normal" panose="020B0400000000000000" pitchFamily="34" charset="-128"/>
                </a:rPr>
                <a:t>2023</a:t>
              </a:r>
              <a:r>
                <a:rPr lang="zh-CN" altLang="en-US" dirty="0" smtClean="0">
                  <a:solidFill>
                    <a:srgbClr val="F1A639"/>
                  </a:solidFill>
                  <a:latin typeface="YouSheBiaoTiHei" pitchFamily="2" charset="-122"/>
                  <a:ea typeface="Source Han Sans CN Normal" panose="020B0400000000000000" pitchFamily="34" charset="-128"/>
                </a:rPr>
                <a:t>年</a:t>
              </a:r>
              <a:r>
                <a:rPr lang="en-US" altLang="zh-CN" sz="2800" dirty="0" smtClean="0">
                  <a:solidFill>
                    <a:srgbClr val="F1A639"/>
                  </a:solidFill>
                  <a:latin typeface="YouSheBiaoTiHei" pitchFamily="2" charset="-122"/>
                  <a:ea typeface="Source Han Sans CN Normal" panose="020B0400000000000000" pitchFamily="34" charset="-128"/>
                </a:rPr>
                <a:t>1</a:t>
              </a:r>
              <a:r>
                <a:rPr lang="zh-CN" altLang="en-US" dirty="0" smtClean="0">
                  <a:solidFill>
                    <a:srgbClr val="F1A639"/>
                  </a:solidFill>
                  <a:latin typeface="YouSheBiaoTiHei" pitchFamily="2" charset="-122"/>
                  <a:ea typeface="Source Han Sans CN Normal" panose="020B0400000000000000" pitchFamily="34" charset="-128"/>
                </a:rPr>
                <a:t>月</a:t>
              </a:r>
              <a:endParaRPr lang="en-US" altLang="zh-CN" dirty="0">
                <a:solidFill>
                  <a:srgbClr val="F1A639"/>
                </a:solidFill>
                <a:latin typeface="YouSheBiaoTiHei" pitchFamily="2" charset="-122"/>
                <a:ea typeface="Source Han Sans CN Normal" panose="020B0400000000000000" pitchFamily="34" charset="-128"/>
              </a:endParaRPr>
            </a:p>
          </p:txBody>
        </p:sp>
        <p:sp>
          <p:nvSpPr>
            <p:cNvPr id="24" name="文本占位符 8"/>
            <p:cNvSpPr txBox="1">
              <a:spLocks noChangeArrowheads="1"/>
            </p:cNvSpPr>
            <p:nvPr/>
          </p:nvSpPr>
          <p:spPr bwMode="auto">
            <a:xfrm>
              <a:off x="8796662" y="5383582"/>
              <a:ext cx="1300604" cy="403363"/>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sz="1600" dirty="0" smtClean="0">
                  <a:solidFill>
                    <a:prstClr val="white"/>
                  </a:solidFill>
                  <a:latin typeface="Source Han Sans CN Light" panose="020B0400000000000000" pitchFamily="34" charset="-128"/>
                  <a:ea typeface="Source Han Sans CN Light" panose="020B0400000000000000" pitchFamily="34" charset="-128"/>
                </a:rPr>
                <a:t>SOP</a:t>
              </a:r>
              <a:r>
                <a:rPr lang="zh-CN" altLang="en-US" sz="1600" dirty="0" smtClean="0">
                  <a:solidFill>
                    <a:prstClr val="white"/>
                  </a:solidFill>
                  <a:latin typeface="Source Han Sans CN Light" panose="020B0400000000000000" pitchFamily="34" charset="-128"/>
                  <a:ea typeface="Source Han Sans CN Light" panose="020B0400000000000000" pitchFamily="34" charset="-128"/>
                </a:rPr>
                <a:t>时间</a:t>
              </a:r>
              <a:endParaRPr lang="en-US" altLang="zh-CN" sz="1600" dirty="0">
                <a:solidFill>
                  <a:prstClr val="white"/>
                </a:solidFill>
                <a:latin typeface="Source Han Sans CN Light" panose="020B0400000000000000" pitchFamily="34" charset="-128"/>
                <a:ea typeface="Source Han Sans CN Light" panose="020B0400000000000000" pitchFamily="34" charset="-128"/>
              </a:endParaRPr>
            </a:p>
          </p:txBody>
        </p:sp>
      </p:grpSp>
      <p:grpSp>
        <p:nvGrpSpPr>
          <p:cNvPr id="13" name="组合 12"/>
          <p:cNvGrpSpPr/>
          <p:nvPr/>
        </p:nvGrpSpPr>
        <p:grpSpPr>
          <a:xfrm>
            <a:off x="6513485" y="5131108"/>
            <a:ext cx="1535610" cy="964681"/>
            <a:chOff x="8796662" y="4822264"/>
            <a:chExt cx="1535610" cy="964681"/>
          </a:xfrm>
        </p:grpSpPr>
        <p:sp>
          <p:nvSpPr>
            <p:cNvPr id="14" name="矩形 13"/>
            <p:cNvSpPr/>
            <p:nvPr/>
          </p:nvSpPr>
          <p:spPr>
            <a:xfrm>
              <a:off x="8876632" y="4822264"/>
              <a:ext cx="1325563" cy="523220"/>
            </a:xfrm>
            <a:prstGeom prst="rect">
              <a:avLst/>
            </a:prstGeom>
          </p:spPr>
          <p:txBody>
            <a:bodyPr>
              <a:spAutoFit/>
            </a:bodyPr>
            <a:lstStyle/>
            <a:p>
              <a:pPr eaLnBrk="1" fontAlgn="auto" hangingPunct="1">
                <a:spcBef>
                  <a:spcPts val="0"/>
                </a:spcBef>
                <a:spcAft>
                  <a:spcPts val="0"/>
                </a:spcAft>
                <a:defRPr/>
              </a:pPr>
              <a:r>
                <a:rPr lang="en-US" altLang="zh-CN" sz="2800" dirty="0" smtClean="0">
                  <a:solidFill>
                    <a:srgbClr val="F1A639"/>
                  </a:solidFill>
                  <a:latin typeface="YouSheBiaoTiHei" pitchFamily="2" charset="-122"/>
                  <a:ea typeface="Source Han Sans CN Normal" panose="020B0400000000000000" pitchFamily="34" charset="-128"/>
                </a:rPr>
                <a:t>24</a:t>
              </a:r>
              <a:r>
                <a:rPr lang="en-US" altLang="zh-CN" dirty="0" smtClean="0">
                  <a:solidFill>
                    <a:srgbClr val="F1A639"/>
                  </a:solidFill>
                  <a:latin typeface="YouSheBiaoTiHei" pitchFamily="2" charset="-122"/>
                  <a:ea typeface="Source Han Sans CN Normal" panose="020B0400000000000000" pitchFamily="34" charset="-128"/>
                </a:rPr>
                <a:t>GWh</a:t>
              </a:r>
              <a:endParaRPr lang="en-US" altLang="zh-CN" sz="2800" dirty="0">
                <a:solidFill>
                  <a:srgbClr val="F1A639"/>
                </a:solidFill>
                <a:latin typeface="YouSheBiaoTiHei" pitchFamily="2" charset="-122"/>
                <a:ea typeface="Source Han Sans CN Normal" panose="020B0400000000000000" pitchFamily="34" charset="-128"/>
              </a:endParaRPr>
            </a:p>
          </p:txBody>
        </p:sp>
        <p:sp>
          <p:nvSpPr>
            <p:cNvPr id="15" name="文本占位符 8"/>
            <p:cNvSpPr txBox="1">
              <a:spLocks noChangeArrowheads="1"/>
            </p:cNvSpPr>
            <p:nvPr/>
          </p:nvSpPr>
          <p:spPr bwMode="auto">
            <a:xfrm>
              <a:off x="8796662" y="5383582"/>
              <a:ext cx="1535610" cy="403363"/>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zh-CN" altLang="en-US" sz="1600" dirty="0" smtClean="0">
                  <a:solidFill>
                    <a:prstClr val="white"/>
                  </a:solidFill>
                  <a:latin typeface="Source Han Sans CN Light" panose="020B0400000000000000" pitchFamily="34" charset="-128"/>
                  <a:ea typeface="Source Han Sans CN Light" panose="020B0400000000000000" pitchFamily="34" charset="-128"/>
                </a:rPr>
                <a:t>规划产</a:t>
              </a:r>
              <a:r>
                <a:rPr lang="zh-CN" altLang="en-US" sz="1600" dirty="0">
                  <a:solidFill>
                    <a:prstClr val="white"/>
                  </a:solidFill>
                  <a:latin typeface="Source Han Sans CN Light" panose="020B0400000000000000" pitchFamily="34" charset="-128"/>
                  <a:ea typeface="Source Han Sans CN Light" panose="020B0400000000000000" pitchFamily="34" charset="-128"/>
                </a:rPr>
                <a:t>能</a:t>
              </a:r>
              <a:endParaRPr lang="en-US" altLang="zh-CN" sz="1600" dirty="0">
                <a:solidFill>
                  <a:prstClr val="white"/>
                </a:solidFill>
                <a:latin typeface="Source Han Sans CN Light" panose="020B0400000000000000" pitchFamily="34" charset="-128"/>
                <a:ea typeface="Source Han Sans CN Light" panose="020B0400000000000000" pitchFamily="34" charset="-128"/>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任意多边形: 形状 9" descr="e7d195523061f1c003d7160bb3852330e69e1b47c664ea0314E9593E18313AD830F940F1AC53C40C0B8B3D93D4DFF44B590F8D4A945ADE53F5D61968231FCAE157B0D7022AA0681C03E9FB4B1E3862D096C6A9163449C7E1C28FE765D4B8ADC4D4BCF2FD61FED7DD3115C38ED8C6CEAD060F8ED053D5A43118059C120E477407C78F96F6011B11BA"/>
          <p:cNvSpPr/>
          <p:nvPr/>
        </p:nvSpPr>
        <p:spPr>
          <a:xfrm>
            <a:off x="374071" y="1878310"/>
            <a:ext cx="11443855" cy="3548197"/>
          </a:xfrm>
          <a:custGeom>
            <a:avLst/>
            <a:gdLst>
              <a:gd name="connsiteX0" fmla="*/ 31269796 w 40011926"/>
              <a:gd name="connsiteY0" fmla="*/ 0 h 10972799"/>
              <a:gd name="connsiteX1" fmla="*/ 35855562 w 40011926"/>
              <a:gd name="connsiteY1" fmla="*/ 0 h 10972799"/>
              <a:gd name="connsiteX2" fmla="*/ 40011926 w 40011926"/>
              <a:gd name="connsiteY2" fmla="*/ 4156362 h 10972799"/>
              <a:gd name="connsiteX3" fmla="*/ 33195490 w 40011926"/>
              <a:gd name="connsiteY3" fmla="*/ 10972799 h 10972799"/>
              <a:gd name="connsiteX4" fmla="*/ 28609720 w 40011926"/>
              <a:gd name="connsiteY4" fmla="*/ 10972799 h 10972799"/>
              <a:gd name="connsiteX5" fmla="*/ 35426158 w 40011926"/>
              <a:gd name="connsiteY5" fmla="*/ 4156362 h 10972799"/>
              <a:gd name="connsiteX6" fmla="*/ 4156363 w 40011926"/>
              <a:gd name="connsiteY6" fmla="*/ 0 h 10972799"/>
              <a:gd name="connsiteX7" fmla="*/ 8742130 w 40011926"/>
              <a:gd name="connsiteY7" fmla="*/ 0 h 10972799"/>
              <a:gd name="connsiteX8" fmla="*/ 4585768 w 40011926"/>
              <a:gd name="connsiteY8" fmla="*/ 4156362 h 10972799"/>
              <a:gd name="connsiteX9" fmla="*/ 11402204 w 40011926"/>
              <a:gd name="connsiteY9" fmla="*/ 10972799 h 10972799"/>
              <a:gd name="connsiteX10" fmla="*/ 6816436 w 40011926"/>
              <a:gd name="connsiteY10" fmla="*/ 10972799 h 10972799"/>
              <a:gd name="connsiteX11" fmla="*/ 0 w 40011926"/>
              <a:gd name="connsiteY11" fmla="*/ 4156362 h 1097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11926" h="10972799">
                <a:moveTo>
                  <a:pt x="31269796" y="0"/>
                </a:moveTo>
                <a:lnTo>
                  <a:pt x="35855562" y="0"/>
                </a:lnTo>
                <a:lnTo>
                  <a:pt x="40011926" y="4156362"/>
                </a:lnTo>
                <a:lnTo>
                  <a:pt x="33195490" y="10972799"/>
                </a:lnTo>
                <a:lnTo>
                  <a:pt x="28609720" y="10972799"/>
                </a:lnTo>
                <a:lnTo>
                  <a:pt x="35426158" y="4156362"/>
                </a:lnTo>
                <a:close/>
                <a:moveTo>
                  <a:pt x="4156363" y="0"/>
                </a:moveTo>
                <a:lnTo>
                  <a:pt x="8742130" y="0"/>
                </a:lnTo>
                <a:lnTo>
                  <a:pt x="4585768" y="4156362"/>
                </a:lnTo>
                <a:lnTo>
                  <a:pt x="11402204" y="10972799"/>
                </a:lnTo>
                <a:lnTo>
                  <a:pt x="6816436" y="10972799"/>
                </a:lnTo>
                <a:lnTo>
                  <a:pt x="0" y="4156362"/>
                </a:lnTo>
                <a:close/>
              </a:path>
            </a:pathLst>
          </a:custGeom>
          <a:gradFill>
            <a:gsLst>
              <a:gs pos="28000">
                <a:srgbClr val="F2F2F2">
                  <a:alpha val="10000"/>
                </a:srgbClr>
              </a:gs>
              <a:gs pos="0">
                <a:schemeClr val="bg1">
                  <a:lumMod val="95000"/>
                  <a:alpha val="0"/>
                </a:schemeClr>
              </a:gs>
              <a:gs pos="70000">
                <a:schemeClr val="bg1">
                  <a:lumMod val="95000"/>
                  <a:alpha val="1000"/>
                </a:schemeClr>
              </a:gs>
            </a:gsLst>
            <a:lin ang="5400000" scaled="1"/>
          </a:gradFill>
          <a:ln w="3175">
            <a:gradFill>
              <a:gsLst>
                <a:gs pos="25000">
                  <a:srgbClr val="D1DCF0"/>
                </a:gs>
                <a:gs pos="0">
                  <a:schemeClr val="accent1">
                    <a:lumMod val="5000"/>
                    <a:lumOff val="95000"/>
                    <a:alpha val="0"/>
                  </a:schemeClr>
                </a:gs>
                <a:gs pos="74000">
                  <a:schemeClr val="accent1">
                    <a:lumMod val="45000"/>
                    <a:lumOff val="55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00">
              <a:latin typeface="Heiti SC Light" panose="02000000000000000000" pitchFamily="2" charset="-128"/>
              <a:ea typeface="Heiti SC Light" panose="02000000000000000000" pitchFamily="2" charset="-128"/>
            </a:endParaRPr>
          </a:p>
        </p:txBody>
      </p:sp>
      <p:sp>
        <p:nvSpPr>
          <p:cNvPr id="25" name="任意多边形: 形状 12" descr="e7d195523061f1c003d7160bb3852330e69e1b47c664ea0314E9593E18313AD830F940F1AC53C40C0B8B3D93D4DFF44B590F8D4A945ADE53F5D61968231FCAE157B0D7022AA0681C03E9FB4B1E3862D096C6A9163449C7E1C28FE765D4B8ADC4D4BCF2FD61FED7DD3115C38ED8C6CEAD060F8ED053D5A43118059C120E477407C78F96F6011B11BA"/>
          <p:cNvSpPr/>
          <p:nvPr/>
        </p:nvSpPr>
        <p:spPr>
          <a:xfrm>
            <a:off x="2322711" y="1802475"/>
            <a:ext cx="7632213" cy="3548197"/>
          </a:xfrm>
          <a:custGeom>
            <a:avLst/>
            <a:gdLst>
              <a:gd name="connsiteX0" fmla="*/ 16886512 w 22620512"/>
              <a:gd name="connsiteY0" fmla="*/ 0 h 10972798"/>
              <a:gd name="connsiteX1" fmla="*/ 18407742 w 22620512"/>
              <a:gd name="connsiteY1" fmla="*/ 0 h 10972798"/>
              <a:gd name="connsiteX2" fmla="*/ 22620512 w 22620512"/>
              <a:gd name="connsiteY2" fmla="*/ 4212771 h 10972798"/>
              <a:gd name="connsiteX3" fmla="*/ 15860486 w 22620512"/>
              <a:gd name="connsiteY3" fmla="*/ 10972798 h 10972798"/>
              <a:gd name="connsiteX4" fmla="*/ 14339254 w 22620512"/>
              <a:gd name="connsiteY4" fmla="*/ 10972798 h 10972798"/>
              <a:gd name="connsiteX5" fmla="*/ 21099282 w 22620512"/>
              <a:gd name="connsiteY5" fmla="*/ 4212771 h 10972798"/>
              <a:gd name="connsiteX6" fmla="*/ 4212771 w 22620512"/>
              <a:gd name="connsiteY6" fmla="*/ 0 h 10972798"/>
              <a:gd name="connsiteX7" fmla="*/ 5734001 w 22620512"/>
              <a:gd name="connsiteY7" fmla="*/ 0 h 10972798"/>
              <a:gd name="connsiteX8" fmla="*/ 1521230 w 22620512"/>
              <a:gd name="connsiteY8" fmla="*/ 4212771 h 10972798"/>
              <a:gd name="connsiteX9" fmla="*/ 8281258 w 22620512"/>
              <a:gd name="connsiteY9" fmla="*/ 10972798 h 10972798"/>
              <a:gd name="connsiteX10" fmla="*/ 6760027 w 22620512"/>
              <a:gd name="connsiteY10" fmla="*/ 10972798 h 10972798"/>
              <a:gd name="connsiteX11" fmla="*/ 0 w 22620512"/>
              <a:gd name="connsiteY11" fmla="*/ 4212771 h 1097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20512" h="10972798">
                <a:moveTo>
                  <a:pt x="16886512" y="0"/>
                </a:moveTo>
                <a:lnTo>
                  <a:pt x="18407742" y="0"/>
                </a:lnTo>
                <a:lnTo>
                  <a:pt x="22620512" y="4212771"/>
                </a:lnTo>
                <a:lnTo>
                  <a:pt x="15860486" y="10972798"/>
                </a:lnTo>
                <a:lnTo>
                  <a:pt x="14339254" y="10972798"/>
                </a:lnTo>
                <a:lnTo>
                  <a:pt x="21099282" y="4212771"/>
                </a:lnTo>
                <a:close/>
                <a:moveTo>
                  <a:pt x="4212771" y="0"/>
                </a:moveTo>
                <a:lnTo>
                  <a:pt x="5734001" y="0"/>
                </a:lnTo>
                <a:lnTo>
                  <a:pt x="1521230" y="4212771"/>
                </a:lnTo>
                <a:lnTo>
                  <a:pt x="8281258" y="10972798"/>
                </a:lnTo>
                <a:lnTo>
                  <a:pt x="6760027" y="10972798"/>
                </a:lnTo>
                <a:lnTo>
                  <a:pt x="0" y="4212771"/>
                </a:lnTo>
                <a:close/>
              </a:path>
            </a:pathLst>
          </a:custGeom>
          <a:gradFill>
            <a:gsLst>
              <a:gs pos="32000">
                <a:schemeClr val="accent5">
                  <a:lumMod val="75000"/>
                  <a:alpha val="8000"/>
                </a:schemeClr>
              </a:gs>
              <a:gs pos="0">
                <a:srgbClr val="0C32B3">
                  <a:alpha val="0"/>
                </a:srgbClr>
              </a:gs>
              <a:gs pos="70000">
                <a:srgbClr val="0C32B3">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00">
              <a:latin typeface="Heiti SC Light" panose="02000000000000000000" pitchFamily="2" charset="-128"/>
              <a:ea typeface="Heiti SC Light" panose="02000000000000000000" pitchFamily="2" charset="-128"/>
            </a:endParaRPr>
          </a:p>
        </p:txBody>
      </p:sp>
      <p:cxnSp>
        <p:nvCxnSpPr>
          <p:cNvPr id="59" name="Straight Connector 20"/>
          <p:cNvCxnSpPr/>
          <p:nvPr/>
        </p:nvCxnSpPr>
        <p:spPr>
          <a:xfrm>
            <a:off x="1124073" y="939800"/>
            <a:ext cx="9943854" cy="0"/>
          </a:xfrm>
          <a:prstGeom prst="line">
            <a:avLst/>
          </a:prstGeom>
          <a:ln>
            <a:gradFill flip="none" rotWithShape="1">
              <a:gsLst>
                <a:gs pos="0">
                  <a:schemeClr val="bg1">
                    <a:alpha val="0"/>
                  </a:schemeClr>
                </a:gs>
                <a:gs pos="50000">
                  <a:schemeClr val="bg1">
                    <a:alpha val="3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9" name="图像" descr="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364529" y="6160793"/>
            <a:ext cx="6270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11" name="文本框 10"/>
          <p:cNvSpPr txBox="1"/>
          <p:nvPr/>
        </p:nvSpPr>
        <p:spPr>
          <a:xfrm>
            <a:off x="4317043" y="1585248"/>
            <a:ext cx="3863872" cy="830997"/>
          </a:xfrm>
          <a:prstGeom prst="rect">
            <a:avLst/>
          </a:prstGeom>
          <a:noFill/>
        </p:spPr>
        <p:txBody>
          <a:bodyPr wrap="square" rtlCol="0">
            <a:spAutoFit/>
          </a:bodyPr>
          <a:lstStyle/>
          <a:p>
            <a:pPr algn="ctr" defTabSz="914400"/>
            <a:r>
              <a:rPr lang="en-US" altLang="zh-CN" sz="4800" b="1" kern="100" dirty="0" smtClean="0">
                <a:solidFill>
                  <a:srgbClr val="FFC000"/>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Alibaba PuHuiTi H" pitchFamily="18" charset="-122"/>
              </a:rPr>
              <a:t>100</a:t>
            </a:r>
            <a:r>
              <a:rPr lang="zh-CN" altLang="en-US" sz="4800" b="1" kern="100" dirty="0" smtClean="0">
                <a:solidFill>
                  <a:srgbClr val="FFC000"/>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Alibaba PuHuiTi H" pitchFamily="18" charset="-122"/>
              </a:rPr>
              <a:t>亿</a:t>
            </a:r>
            <a:r>
              <a:rPr lang="zh-CN" altLang="en-US" sz="4800" b="1" kern="100" dirty="0">
                <a:solidFill>
                  <a:srgbClr val="FFC000"/>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Alibaba PuHuiTi H" pitchFamily="18" charset="-122"/>
              </a:rPr>
              <a:t>资金</a:t>
            </a:r>
            <a:endParaRPr kumimoji="1" lang="zh-CN" altLang="en-US" sz="4800" b="1" dirty="0">
              <a:solidFill>
                <a:srgbClr val="FFC000"/>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Alibaba PuHuiTi H" pitchFamily="18" charset="-122"/>
            </a:endParaRPr>
          </a:p>
        </p:txBody>
      </p:sp>
      <p:pic>
        <p:nvPicPr>
          <p:cNvPr id="13" name="图片 12"/>
          <p:cNvPicPr>
            <a:picLocks noChangeAspect="1"/>
          </p:cNvPicPr>
          <p:nvPr/>
        </p:nvPicPr>
        <p:blipFill rotWithShape="1">
          <a:blip r:embed="rId2"/>
          <a:srcRect t="11760" b="14741"/>
          <a:stretch>
            <a:fillRect/>
          </a:stretch>
        </p:blipFill>
        <p:spPr>
          <a:xfrm>
            <a:off x="6232435" y="3377911"/>
            <a:ext cx="3068554" cy="900000"/>
          </a:xfrm>
          <a:prstGeom prst="rect">
            <a:avLst/>
          </a:prstGeom>
        </p:spPr>
      </p:pic>
      <p:sp>
        <p:nvSpPr>
          <p:cNvPr id="20" name="文本框 19"/>
          <p:cNvSpPr txBox="1"/>
          <p:nvPr/>
        </p:nvSpPr>
        <p:spPr>
          <a:xfrm>
            <a:off x="7467386" y="3944418"/>
            <a:ext cx="184730" cy="769441"/>
          </a:xfrm>
          <a:prstGeom prst="rect">
            <a:avLst/>
          </a:prstGeom>
          <a:noFill/>
        </p:spPr>
        <p:txBody>
          <a:bodyPr wrap="none" rtlCol="0" anchor="ctr">
            <a:spAutoFit/>
          </a:bodyPr>
          <a:lstStyle/>
          <a:p>
            <a:pPr algn="ctr" defTabSz="914400"/>
            <a:endParaRPr kumimoji="1" lang="zh-CN" altLang="en-US" sz="4400" b="1" dirty="0">
              <a:solidFill>
                <a:prstClr val="white"/>
              </a:solidFill>
              <a:latin typeface="微软雅黑" panose="020B0503020204020204" pitchFamily="34" charset="-122"/>
              <a:ea typeface="微软雅黑" panose="020B0503020204020204" pitchFamily="34" charset="-122"/>
              <a:cs typeface="Alibaba PuHuiTi H" pitchFamily="18" charset="-122"/>
            </a:endParaRPr>
          </a:p>
        </p:txBody>
      </p:sp>
      <p:sp>
        <p:nvSpPr>
          <p:cNvPr id="21" name="圆角矩形 20"/>
          <p:cNvSpPr/>
          <p:nvPr/>
        </p:nvSpPr>
        <p:spPr>
          <a:xfrm>
            <a:off x="4015585" y="2579662"/>
            <a:ext cx="4466787" cy="523046"/>
          </a:xfrm>
          <a:prstGeom prst="roundRect">
            <a:avLst>
              <a:gd name="adj" fmla="val 45237"/>
            </a:avLst>
          </a:prstGeom>
          <a:solidFill>
            <a:srgbClr val="0F1C4A"/>
          </a:solidFill>
          <a:ln>
            <a:gradFill>
              <a:gsLst>
                <a:gs pos="77000">
                  <a:schemeClr val="bg1">
                    <a:lumMod val="85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8117" rIns="28117" anchor="ctr"/>
          <a:lstStyle/>
          <a:p>
            <a:pPr algn="ctr" defTabSz="914400"/>
            <a:r>
              <a:rPr kumimoji="1" lang="en-US" altLang="zh-CN" sz="2000" b="1" dirty="0" smtClean="0">
                <a:solidFill>
                  <a:prstClr val="white"/>
                </a:solidFill>
                <a:latin typeface="Source Han Sans CN Light" panose="020B0300000000000000" pitchFamily="34" charset="-122"/>
                <a:ea typeface="Source Han Sans CN Light" panose="020B0300000000000000" pitchFamily="34" charset="-122"/>
                <a:cs typeface="Alibaba PuHuiTi M" pitchFamily="18" charset="-122"/>
              </a:rPr>
              <a:t>100</a:t>
            </a:r>
            <a:r>
              <a:rPr kumimoji="1" lang="zh-CN" altLang="en-US" sz="2000" b="1" dirty="0" smtClean="0">
                <a:solidFill>
                  <a:prstClr val="white"/>
                </a:solidFill>
                <a:latin typeface="Source Han Sans CN Light" panose="020B0300000000000000" pitchFamily="34" charset="-122"/>
                <a:ea typeface="Source Han Sans CN Light" panose="020B0300000000000000" pitchFamily="34" charset="-122"/>
                <a:cs typeface="Alibaba PuHuiTi M" pitchFamily="18" charset="-122"/>
              </a:rPr>
              <a:t>亿</a:t>
            </a:r>
            <a:r>
              <a:rPr kumimoji="1" lang="zh-CN" altLang="en-US" sz="2000" b="1" dirty="0">
                <a:solidFill>
                  <a:prstClr val="white"/>
                </a:solidFill>
                <a:latin typeface="Source Han Sans CN Light" panose="020B0300000000000000" pitchFamily="34" charset="-122"/>
                <a:ea typeface="Source Han Sans CN Light" panose="020B0300000000000000" pitchFamily="34" charset="-122"/>
                <a:cs typeface="Alibaba PuHuiTi M" pitchFamily="18" charset="-122"/>
              </a:rPr>
              <a:t>新基金助力</a:t>
            </a:r>
            <a:r>
              <a:rPr kumimoji="1" lang="zh-CN" altLang="en-US" sz="2000" b="1" dirty="0" smtClean="0">
                <a:solidFill>
                  <a:prstClr val="white"/>
                </a:solidFill>
                <a:latin typeface="Source Han Sans CN Light" panose="020B0300000000000000" pitchFamily="34" charset="-122"/>
                <a:ea typeface="Source Han Sans CN Light" panose="020B0300000000000000" pitchFamily="34" charset="-122"/>
                <a:cs typeface="Alibaba PuHuiTi M" pitchFamily="18" charset="-122"/>
              </a:rPr>
              <a:t>产业创新</a:t>
            </a:r>
            <a:r>
              <a:rPr kumimoji="1" lang="zh-CN" altLang="en-US" sz="2000" b="1" dirty="0">
                <a:solidFill>
                  <a:prstClr val="white"/>
                </a:solidFill>
                <a:latin typeface="Source Han Sans CN Light" panose="020B0300000000000000" pitchFamily="34" charset="-122"/>
                <a:ea typeface="Source Han Sans CN Light" panose="020B0300000000000000" pitchFamily="34" charset="-122"/>
                <a:cs typeface="Alibaba PuHuiTi M" pitchFamily="18" charset="-122"/>
              </a:rPr>
              <a:t>计划 </a:t>
            </a:r>
            <a:endParaRPr kumimoji="1" lang="zh-CN" altLang="en-US" sz="2000" b="1" dirty="0">
              <a:solidFill>
                <a:prstClr val="white"/>
              </a:solidFill>
              <a:latin typeface="Source Han Sans CN Light" panose="020B0300000000000000" pitchFamily="34" charset="-122"/>
              <a:ea typeface="Source Han Sans CN Light" panose="020B0300000000000000" pitchFamily="34" charset="-122"/>
              <a:cs typeface="Alibaba PuHuiTi M" pitchFamily="18" charset="-122"/>
            </a:endParaRPr>
          </a:p>
        </p:txBody>
      </p:sp>
      <p:pic>
        <p:nvPicPr>
          <p:cNvPr id="23" name="图像" descr="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17885" y="3346415"/>
            <a:ext cx="2217932" cy="83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31" name="矩形 30"/>
          <p:cNvSpPr/>
          <p:nvPr/>
        </p:nvSpPr>
        <p:spPr>
          <a:xfrm>
            <a:off x="882022" y="4848685"/>
            <a:ext cx="10633753" cy="1221622"/>
          </a:xfrm>
          <a:prstGeom prst="rect">
            <a:avLst/>
          </a:prstGeom>
          <a:solidFill>
            <a:schemeClr val="bg1">
              <a:lumMod val="85000"/>
              <a:alpha val="5000"/>
            </a:schemeClr>
          </a:solidFill>
          <a:ln w="6350">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algn="just" eaLnBrk="1" fontAlgn="auto" hangingPunct="1">
              <a:spcBef>
                <a:spcPts val="0"/>
              </a:spcBef>
              <a:spcAft>
                <a:spcPts val="0"/>
              </a:spcAft>
              <a:defRPr/>
            </a:pPr>
            <a:endParaRPr lang="en-US" altLang="zh-CN" sz="1200" dirty="0">
              <a:latin typeface="Heiti SC Light" panose="02000000000000000000" pitchFamily="2" charset="-128"/>
              <a:ea typeface="Heiti SC Light" panose="02000000000000000000" pitchFamily="2" charset="-128"/>
            </a:endParaRPr>
          </a:p>
        </p:txBody>
      </p:sp>
      <p:sp>
        <p:nvSpPr>
          <p:cNvPr id="32" name="文本框 31"/>
          <p:cNvSpPr txBox="1"/>
          <p:nvPr/>
        </p:nvSpPr>
        <p:spPr>
          <a:xfrm>
            <a:off x="1124073" y="5006257"/>
            <a:ext cx="10054210" cy="967765"/>
          </a:xfrm>
          <a:prstGeom prst="rect">
            <a:avLst/>
          </a:prstGeom>
          <a:noFill/>
        </p:spPr>
        <p:txBody>
          <a:bodyPr wrap="square" rtlCol="0">
            <a:spAutoFit/>
          </a:bodyPr>
          <a:lstStyle/>
          <a:p>
            <a:pPr algn="just">
              <a:lnSpc>
                <a:spcPct val="150000"/>
              </a:lnSpc>
            </a:pPr>
            <a:r>
              <a:rPr lang="zh-CN" altLang="en-US" sz="2000" dirty="0">
                <a:solidFill>
                  <a:schemeClr val="bg1"/>
                </a:solidFill>
                <a:latin typeface="Source Han Sans CN Light" panose="020B0300000000000000" pitchFamily="34" charset="-122"/>
                <a:ea typeface="Source Han Sans CN Light" panose="020B0300000000000000" pitchFamily="34" charset="-122"/>
              </a:rPr>
              <a:t>通过跨界</a:t>
            </a:r>
            <a:r>
              <a:rPr lang="zh-CN" altLang="en-US" sz="2000" dirty="0" smtClean="0">
                <a:solidFill>
                  <a:schemeClr val="bg1"/>
                </a:solidFill>
                <a:latin typeface="Source Han Sans CN Light" panose="020B0300000000000000" pitchFamily="34" charset="-122"/>
                <a:ea typeface="Source Han Sans CN Light" panose="020B0300000000000000" pitchFamily="34" charset="-122"/>
              </a:rPr>
              <a:t>合作，集结</a:t>
            </a:r>
            <a:r>
              <a:rPr lang="zh-CN" altLang="en-US" sz="2000" dirty="0">
                <a:solidFill>
                  <a:schemeClr val="bg1"/>
                </a:solidFill>
                <a:latin typeface="Source Han Sans CN Light" panose="020B0300000000000000" pitchFamily="34" charset="-122"/>
                <a:ea typeface="Source Han Sans CN Light" panose="020B0300000000000000" pitchFamily="34" charset="-122"/>
              </a:rPr>
              <a:t>全产业链上</a:t>
            </a:r>
            <a:r>
              <a:rPr lang="zh-CN" altLang="en-US" sz="2000" dirty="0" smtClean="0">
                <a:solidFill>
                  <a:schemeClr val="bg1"/>
                </a:solidFill>
                <a:latin typeface="Source Han Sans CN Light" panose="020B0300000000000000" pitchFamily="34" charset="-122"/>
                <a:ea typeface="Source Han Sans CN Light" panose="020B0300000000000000" pitchFamily="34" charset="-122"/>
              </a:rPr>
              <a:t>下游，打造</a:t>
            </a:r>
            <a:r>
              <a:rPr lang="zh-CN" altLang="en-US" sz="2000" dirty="0">
                <a:solidFill>
                  <a:schemeClr val="bg1"/>
                </a:solidFill>
                <a:latin typeface="Source Han Sans CN Light" panose="020B0300000000000000" pitchFamily="34" charset="-122"/>
                <a:ea typeface="Source Han Sans CN Light" panose="020B0300000000000000" pitchFamily="34" charset="-122"/>
              </a:rPr>
              <a:t>产、学、研、用相结合的跨界融合创新</a:t>
            </a:r>
            <a:r>
              <a:rPr lang="zh-CN" altLang="en-US" sz="2000" dirty="0" smtClean="0">
                <a:solidFill>
                  <a:schemeClr val="bg1"/>
                </a:solidFill>
                <a:latin typeface="Source Han Sans CN Light" panose="020B0300000000000000" pitchFamily="34" charset="-122"/>
                <a:ea typeface="Source Han Sans CN Light" panose="020B0300000000000000" pitchFamily="34" charset="-122"/>
              </a:rPr>
              <a:t>生态圈，提升</a:t>
            </a:r>
            <a:r>
              <a:rPr lang="zh-CN" altLang="en-US" sz="2000" dirty="0">
                <a:solidFill>
                  <a:schemeClr val="bg1"/>
                </a:solidFill>
                <a:latin typeface="Source Han Sans CN Light" panose="020B0300000000000000" pitchFamily="34" charset="-122"/>
                <a:ea typeface="Source Han Sans CN Light" panose="020B0300000000000000" pitchFamily="34" charset="-122"/>
              </a:rPr>
              <a:t>本土企业的自主创新和深度研发实力</a:t>
            </a:r>
            <a:endParaRPr lang="zh-CN" altLang="en-US" sz="2000" dirty="0">
              <a:solidFill>
                <a:schemeClr val="bg1"/>
              </a:solidFill>
              <a:latin typeface="Source Han Sans CN Light" panose="020B0300000000000000" pitchFamily="34" charset="-122"/>
              <a:ea typeface="Source Han Sans CN Light" panose="020B0300000000000000" pitchFamily="34" charset="-122"/>
            </a:endParaRPr>
          </a:p>
        </p:txBody>
      </p:sp>
      <p:sp>
        <p:nvSpPr>
          <p:cNvPr id="17" name="矩形 16"/>
          <p:cNvSpPr/>
          <p:nvPr/>
        </p:nvSpPr>
        <p:spPr>
          <a:xfrm>
            <a:off x="3667296" y="332271"/>
            <a:ext cx="4857420" cy="784830"/>
          </a:xfrm>
          <a:prstGeom prst="rect">
            <a:avLst/>
          </a:prstGeom>
        </p:spPr>
        <p:txBody>
          <a:bodyPr wrap="none">
            <a:spAutoFit/>
          </a:bodyPr>
          <a:lstStyle/>
          <a:p>
            <a:pPr algn="dist" defTabSz="1555115" eaLnBrk="1" hangingPunct="1">
              <a:lnSpc>
                <a:spcPct val="125000"/>
              </a:lnSpc>
              <a:defRPr/>
            </a:pPr>
            <a:r>
              <a:rPr lang="zh-CN" altLang="en-US" sz="3600" dirty="0" smtClean="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蜂巢资本打造创新生态圈</a:t>
            </a:r>
            <a:endParaRPr lang="en-US" altLang="zh-CN" sz="36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srcRect l="51080" t="100000" r="37513" b="-190"/>
          <a:stretch>
            <a:fillRect/>
          </a:stretch>
        </p:blipFill>
        <p:spPr>
          <a:xfrm>
            <a:off x="12381352" y="6563655"/>
            <a:ext cx="1490011" cy="11423"/>
          </a:xfrm>
          <a:custGeom>
            <a:avLst/>
            <a:gdLst/>
            <a:ahLst/>
            <a:cxnLst/>
            <a:rect l="l" t="t" r="r" b="b"/>
            <a:pathLst>
              <a:path w="1490011" h="11423">
                <a:moveTo>
                  <a:pt x="0" y="0"/>
                </a:moveTo>
                <a:lnTo>
                  <a:pt x="1490011" y="0"/>
                </a:lnTo>
                <a:lnTo>
                  <a:pt x="1490011" y="11423"/>
                </a:lnTo>
                <a:lnTo>
                  <a:pt x="0" y="11423"/>
                </a:lnTo>
                <a:lnTo>
                  <a:pt x="0" y="0"/>
                </a:lnTo>
                <a:close/>
              </a:path>
            </a:pathLst>
          </a:custGeom>
          <a:noFill/>
          <a:ln>
            <a:noFill/>
          </a:ln>
        </p:spPr>
      </p:pic>
      <p:pic>
        <p:nvPicPr>
          <p:cNvPr id="57355"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grpSp>
        <p:nvGrpSpPr>
          <p:cNvPr id="12" name="组合 23"/>
          <p:cNvGrpSpPr/>
          <p:nvPr/>
        </p:nvGrpSpPr>
        <p:grpSpPr bwMode="auto">
          <a:xfrm>
            <a:off x="449263" y="519113"/>
            <a:ext cx="3176514" cy="596900"/>
            <a:chOff x="690074" y="399635"/>
            <a:chExt cx="3176596" cy="596526"/>
          </a:xfrm>
        </p:grpSpPr>
        <p:sp>
          <p:nvSpPr>
            <p:cNvPr id="13" name="平行四边形 12"/>
            <p:cNvSpPr/>
            <p:nvPr/>
          </p:nvSpPr>
          <p:spPr>
            <a:xfrm>
              <a:off x="690074" y="399635"/>
              <a:ext cx="3176596" cy="596526"/>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Heiti SC Light" panose="02000000000000000000" pitchFamily="2" charset="-128"/>
                <a:ea typeface="Heiti SC Light" panose="02000000000000000000" pitchFamily="2" charset="-128"/>
              </a:endParaRPr>
            </a:p>
          </p:txBody>
        </p:sp>
        <p:sp>
          <p:nvSpPr>
            <p:cNvPr id="15" name="矩形 14"/>
            <p:cNvSpPr/>
            <p:nvPr/>
          </p:nvSpPr>
          <p:spPr>
            <a:xfrm>
              <a:off x="917092" y="504344"/>
              <a:ext cx="1319626" cy="461376"/>
            </a:xfrm>
            <a:prstGeom prst="rect">
              <a:avLst/>
            </a:prstGeom>
          </p:spPr>
          <p:txBody>
            <a:bodyPr wrap="none">
              <a:spAutoFit/>
            </a:bodyPr>
            <a:lstStyle/>
            <a:p>
              <a:pPr eaLnBrk="1" fontAlgn="auto" hangingPunct="1">
                <a:spcBef>
                  <a:spcPts val="0"/>
                </a:spcBef>
                <a:spcAft>
                  <a:spcPts val="0"/>
                </a:spcAft>
                <a:defRPr/>
              </a:pPr>
              <a:r>
                <a:rPr lang="zh-CN" altLang="en-US" sz="2400" dirty="0" smtClean="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职业发展</a:t>
              </a:r>
              <a:endParaRPr lang="zh-CN" altLang="en-US" sz="2400" dirty="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grpSp>
      <p:pic>
        <p:nvPicPr>
          <p:cNvPr id="44" name="图片 43"/>
          <p:cNvPicPr>
            <a:picLocks noChangeAspect="1"/>
          </p:cNvPicPr>
          <p:nvPr/>
        </p:nvPicPr>
        <p:blipFill>
          <a:blip r:embed="rId3" cstate="print">
            <a:extLst>
              <a:ext uri="{BEBA8EAE-BF5A-486C-A8C5-ECC9F3942E4B}">
                <a14:imgProps xmlns:a14="http://schemas.microsoft.com/office/drawing/2010/main">
                  <a14:imgLayer r:embed="rId4">
                    <a14:imgEffect>
                      <a14:sharpenSoften amount="14000"/>
                    </a14:imgEffect>
                  </a14:imgLayer>
                </a14:imgProps>
              </a:ext>
              <a:ext uri="{28A0092B-C50C-407E-A947-70E740481C1C}">
                <a14:useLocalDpi xmlns:a14="http://schemas.microsoft.com/office/drawing/2010/main" val="0"/>
              </a:ext>
            </a:extLst>
          </a:blip>
          <a:stretch>
            <a:fillRect/>
          </a:stretch>
        </p:blipFill>
        <p:spPr>
          <a:xfrm>
            <a:off x="1220469" y="4420465"/>
            <a:ext cx="3487439" cy="2336531"/>
          </a:xfrm>
          <a:prstGeom prst="rect">
            <a:avLst/>
          </a:prstGeom>
          <a:effectLst/>
        </p:spPr>
      </p:pic>
      <p:sp>
        <p:nvSpPr>
          <p:cNvPr id="45" name="文本框 44"/>
          <p:cNvSpPr txBox="1"/>
          <p:nvPr/>
        </p:nvSpPr>
        <p:spPr>
          <a:xfrm>
            <a:off x="1981749" y="1318313"/>
            <a:ext cx="2492991" cy="400110"/>
          </a:xfrm>
          <a:prstGeom prst="rect">
            <a:avLst/>
          </a:prstGeom>
          <a:noFill/>
        </p:spPr>
        <p:txBody>
          <a:bodyPr wrap="none" rtlCol="0">
            <a:spAutoFit/>
          </a:bodyPr>
          <a:lstStyle/>
          <a:p>
            <a:pPr algn="ctr"/>
            <a:r>
              <a:rPr lang="zh-CN" altLang="en-US" sz="2000" dirty="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与全球顶尖技术同步</a:t>
            </a:r>
            <a:endParaRPr lang="en-US" altLang="zh-CN" sz="2000" dirty="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46" name="图片 45"/>
          <p:cNvPicPr>
            <a:picLocks noChangeAspect="1"/>
          </p:cNvPicPr>
          <p:nvPr/>
        </p:nvPicPr>
        <p:blipFill rotWithShape="1">
          <a:blip r:embed="rId5" cstate="screen">
            <a:lum bright="70000" contrast="-70000"/>
          </a:blip>
          <a:srcRect l="11759" t="4851" r="11592" b="19550"/>
          <a:stretch>
            <a:fillRect/>
          </a:stretch>
        </p:blipFill>
        <p:spPr>
          <a:xfrm>
            <a:off x="1192659" y="1276420"/>
            <a:ext cx="507598" cy="504000"/>
          </a:xfrm>
          <a:prstGeom prst="rect">
            <a:avLst/>
          </a:prstGeom>
        </p:spPr>
      </p:pic>
      <p:pic>
        <p:nvPicPr>
          <p:cNvPr id="47" name="图片 46"/>
          <p:cNvPicPr>
            <a:picLocks noChangeAspect="1"/>
          </p:cNvPicPr>
          <p:nvPr/>
        </p:nvPicPr>
        <p:blipFill rotWithShape="1">
          <a:blip r:embed="rId6" cstate="screen"/>
          <a:srcRect/>
          <a:stretch>
            <a:fillRect/>
          </a:stretch>
        </p:blipFill>
        <p:spPr>
          <a:xfrm>
            <a:off x="3503297" y="3637626"/>
            <a:ext cx="1084311" cy="276261"/>
          </a:xfrm>
          <a:prstGeom prst="rect">
            <a:avLst/>
          </a:prstGeom>
        </p:spPr>
      </p:pic>
      <p:pic>
        <p:nvPicPr>
          <p:cNvPr id="48" name="图片 47"/>
          <p:cNvPicPr>
            <a:picLocks noChangeAspect="1"/>
          </p:cNvPicPr>
          <p:nvPr/>
        </p:nvPicPr>
        <p:blipFill>
          <a:blip r:embed="rId7"/>
          <a:stretch>
            <a:fillRect/>
          </a:stretch>
        </p:blipFill>
        <p:spPr>
          <a:xfrm>
            <a:off x="2264622" y="3533331"/>
            <a:ext cx="687626" cy="382286"/>
          </a:xfrm>
          <a:prstGeom prst="rect">
            <a:avLst/>
          </a:prstGeom>
        </p:spPr>
      </p:pic>
      <p:pic>
        <p:nvPicPr>
          <p:cNvPr id="49" name="Picture 2" descr="https://upload.wikimedia.org/wikipedia/en/thumb/a/a1/Arizona_State_University_seal.svg/480px-Arizona_State_University_seal.svg.png"/>
          <p:cNvPicPr>
            <a:picLocks noChangeAspect="1" noChangeArrowheads="1"/>
          </p:cNvPicPr>
          <p:nvPr/>
        </p:nvPicPr>
        <p:blipFill>
          <a:blip r:embed="rId8" cstate="screen"/>
          <a:srcRect/>
          <a:stretch>
            <a:fillRect/>
          </a:stretch>
        </p:blipFill>
        <p:spPr bwMode="auto">
          <a:xfrm>
            <a:off x="842330" y="2028376"/>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50" name="文本框 49"/>
          <p:cNvSpPr txBox="1"/>
          <p:nvPr/>
        </p:nvSpPr>
        <p:spPr>
          <a:xfrm>
            <a:off x="653002" y="2813496"/>
            <a:ext cx="1155593" cy="120591"/>
          </a:xfrm>
          <a:prstGeom prst="rect">
            <a:avLst/>
          </a:prstGeom>
          <a:noFill/>
        </p:spPr>
        <p:txBody>
          <a:bodyPr wrap="square" lIns="0" tIns="0" rIns="0" bIns="0" rtlCol="0">
            <a:noAutofit/>
          </a:bodyPr>
          <a:lstStyle/>
          <a:p>
            <a:pPr algn="ctr"/>
            <a:r>
              <a:rPr lang="zh-CN" altLang="en-US" sz="1100" b="1" dirty="0">
                <a:solidFill>
                  <a:prstClr val="white"/>
                </a:solidFill>
                <a:latin typeface="微软雅黑" panose="020B0503020204020204" pitchFamily="34" charset="-122"/>
                <a:ea typeface="微软雅黑" panose="020B0503020204020204" pitchFamily="34" charset="-122"/>
              </a:rPr>
              <a:t>亚利桑那州立大学</a:t>
            </a:r>
            <a:endParaRPr lang="en-US" altLang="zh-CN" sz="1100" b="1" dirty="0">
              <a:solidFill>
                <a:prstClr val="white"/>
              </a:solidFill>
              <a:latin typeface="微软雅黑" panose="020B0503020204020204" pitchFamily="34" charset="-122"/>
              <a:ea typeface="微软雅黑" panose="020B0503020204020204" pitchFamily="34" charset="-122"/>
            </a:endParaRPr>
          </a:p>
        </p:txBody>
      </p:sp>
      <p:pic>
        <p:nvPicPr>
          <p:cNvPr id="51" name="图片 50"/>
          <p:cNvPicPr>
            <a:picLocks noChangeAspect="1"/>
          </p:cNvPicPr>
          <p:nvPr/>
        </p:nvPicPr>
        <p:blipFill>
          <a:blip r:embed="rId9" cstate="screen"/>
          <a:stretch>
            <a:fillRect/>
          </a:stretch>
        </p:blipFill>
        <p:spPr>
          <a:xfrm>
            <a:off x="1985272" y="2011064"/>
            <a:ext cx="720000" cy="720000"/>
          </a:xfrm>
          <a:prstGeom prst="rect">
            <a:avLst/>
          </a:prstGeom>
        </p:spPr>
      </p:pic>
      <p:sp>
        <p:nvSpPr>
          <p:cNvPr id="52" name="文本框 51"/>
          <p:cNvSpPr txBox="1"/>
          <p:nvPr/>
        </p:nvSpPr>
        <p:spPr>
          <a:xfrm>
            <a:off x="1851726" y="2822122"/>
            <a:ext cx="1044000" cy="122453"/>
          </a:xfrm>
          <a:prstGeom prst="rect">
            <a:avLst/>
          </a:prstGeom>
          <a:noFill/>
        </p:spPr>
        <p:txBody>
          <a:bodyPr wrap="square" lIns="0" tIns="0" rIns="0" bIns="0" rtlCol="0">
            <a:noAutofit/>
          </a:bodyPr>
          <a:lstStyle/>
          <a:p>
            <a:pPr algn="ctr"/>
            <a:r>
              <a:rPr lang="zh-CN" altLang="en-US" sz="1100" b="1" dirty="0">
                <a:solidFill>
                  <a:prstClr val="white"/>
                </a:solidFill>
                <a:latin typeface="微软雅黑" panose="020B0503020204020204" pitchFamily="34" charset="-122"/>
                <a:ea typeface="微软雅黑" panose="020B0503020204020204" pitchFamily="34" charset="-122"/>
              </a:rPr>
              <a:t>成均馆大学</a:t>
            </a:r>
            <a:endParaRPr lang="en-US" altLang="zh-CN" sz="1100" b="1" dirty="0">
              <a:solidFill>
                <a:prstClr val="white"/>
              </a:solidFill>
              <a:latin typeface="微软雅黑" panose="020B0503020204020204" pitchFamily="34" charset="-122"/>
              <a:ea typeface="微软雅黑" panose="020B0503020204020204" pitchFamily="34" charset="-122"/>
            </a:endParaRPr>
          </a:p>
        </p:txBody>
      </p:sp>
      <p:pic>
        <p:nvPicPr>
          <p:cNvPr id="53" name="图片 52"/>
          <p:cNvPicPr>
            <a:picLocks noChangeAspect="1"/>
          </p:cNvPicPr>
          <p:nvPr/>
        </p:nvPicPr>
        <p:blipFill>
          <a:blip r:embed="rId10" cstate="screen"/>
          <a:stretch>
            <a:fillRect/>
          </a:stretch>
        </p:blipFill>
        <p:spPr>
          <a:xfrm>
            <a:off x="3163903" y="2036674"/>
            <a:ext cx="720000" cy="720000"/>
          </a:xfrm>
          <a:prstGeom prst="rect">
            <a:avLst/>
          </a:prstGeom>
        </p:spPr>
      </p:pic>
      <p:sp>
        <p:nvSpPr>
          <p:cNvPr id="54" name="文本框 53"/>
          <p:cNvSpPr txBox="1"/>
          <p:nvPr/>
        </p:nvSpPr>
        <p:spPr>
          <a:xfrm>
            <a:off x="3007320" y="2813496"/>
            <a:ext cx="1044000" cy="122453"/>
          </a:xfrm>
          <a:prstGeom prst="rect">
            <a:avLst/>
          </a:prstGeom>
          <a:noFill/>
        </p:spPr>
        <p:txBody>
          <a:bodyPr wrap="square" lIns="0" tIns="0" rIns="0" bIns="0" rtlCol="0">
            <a:noAutofit/>
          </a:bodyPr>
          <a:lstStyle/>
          <a:p>
            <a:pPr algn="ctr"/>
            <a:r>
              <a:rPr lang="zh-CN" altLang="en-US" sz="1100" b="1" dirty="0">
                <a:solidFill>
                  <a:prstClr val="white"/>
                </a:solidFill>
                <a:latin typeface="微软雅黑" panose="020B0503020204020204" pitchFamily="34" charset="-122"/>
                <a:ea typeface="微软雅黑" panose="020B0503020204020204" pitchFamily="34" charset="-122"/>
              </a:rPr>
              <a:t>延世大学</a:t>
            </a:r>
            <a:endParaRPr lang="en-US" altLang="zh-CN" sz="1100" b="1" dirty="0">
              <a:solidFill>
                <a:prstClr val="white"/>
              </a:solidFill>
              <a:latin typeface="微软雅黑" panose="020B0503020204020204" pitchFamily="34" charset="-122"/>
              <a:ea typeface="微软雅黑" panose="020B0503020204020204" pitchFamily="34" charset="-122"/>
            </a:endParaRPr>
          </a:p>
        </p:txBody>
      </p:sp>
      <p:pic>
        <p:nvPicPr>
          <p:cNvPr id="55" name="图片 54"/>
          <p:cNvPicPr>
            <a:picLocks noChangeAspect="1"/>
          </p:cNvPicPr>
          <p:nvPr/>
        </p:nvPicPr>
        <p:blipFill>
          <a:blip r:embed="rId11" cstate="screen"/>
          <a:stretch>
            <a:fillRect/>
          </a:stretch>
        </p:blipFill>
        <p:spPr>
          <a:xfrm>
            <a:off x="1179343" y="3386618"/>
            <a:ext cx="534230" cy="655134"/>
          </a:xfrm>
          <a:prstGeom prst="rect">
            <a:avLst/>
          </a:prstGeom>
        </p:spPr>
      </p:pic>
      <p:sp>
        <p:nvSpPr>
          <p:cNvPr id="56" name="文本框 55"/>
          <p:cNvSpPr txBox="1"/>
          <p:nvPr/>
        </p:nvSpPr>
        <p:spPr>
          <a:xfrm>
            <a:off x="897131" y="4093806"/>
            <a:ext cx="1044000" cy="122453"/>
          </a:xfrm>
          <a:prstGeom prst="rect">
            <a:avLst/>
          </a:prstGeom>
          <a:noFill/>
        </p:spPr>
        <p:txBody>
          <a:bodyPr wrap="square" lIns="0" tIns="0" rIns="0" bIns="0" rtlCol="0">
            <a:noAutofit/>
          </a:bodyPr>
          <a:lstStyle/>
          <a:p>
            <a:pPr algn="ctr"/>
            <a:r>
              <a:rPr lang="zh-CN" altLang="en-US" sz="1100" b="1" dirty="0">
                <a:solidFill>
                  <a:prstClr val="white"/>
                </a:solidFill>
                <a:latin typeface="微软雅黑" panose="020B0503020204020204" pitchFamily="34" charset="-122"/>
                <a:ea typeface="微软雅黑" panose="020B0503020204020204" pitchFamily="34" charset="-122"/>
              </a:rPr>
              <a:t>高丽大学</a:t>
            </a:r>
            <a:endParaRPr lang="en-US" altLang="zh-CN" sz="1100" b="1" dirty="0">
              <a:solidFill>
                <a:prstClr val="white"/>
              </a:solidFill>
              <a:latin typeface="微软雅黑" panose="020B0503020204020204" pitchFamily="34" charset="-122"/>
              <a:ea typeface="微软雅黑" panose="020B0503020204020204" pitchFamily="34" charset="-122"/>
            </a:endParaRPr>
          </a:p>
        </p:txBody>
      </p:sp>
      <p:sp>
        <p:nvSpPr>
          <p:cNvPr id="57" name="文本框 56"/>
          <p:cNvSpPr txBox="1"/>
          <p:nvPr/>
        </p:nvSpPr>
        <p:spPr>
          <a:xfrm>
            <a:off x="1924664" y="4076201"/>
            <a:ext cx="1175898" cy="183680"/>
          </a:xfrm>
          <a:prstGeom prst="rect">
            <a:avLst/>
          </a:prstGeom>
          <a:noFill/>
        </p:spPr>
        <p:txBody>
          <a:bodyPr wrap="square" lIns="0" tIns="0" rIns="0" bIns="0" rtlCol="0">
            <a:noAutofit/>
          </a:bodyPr>
          <a:lstStyle/>
          <a:p>
            <a:pPr algn="ctr"/>
            <a:r>
              <a:rPr lang="zh-CN" altLang="en-US" sz="1100" b="1" dirty="0" smtClean="0">
                <a:solidFill>
                  <a:prstClr val="white"/>
                </a:solidFill>
                <a:latin typeface="微软雅黑" panose="020B0503020204020204" pitchFamily="34" charset="-122"/>
                <a:ea typeface="微软雅黑" panose="020B0503020204020204" pitchFamily="34" charset="-122"/>
              </a:rPr>
              <a:t> 自动机</a:t>
            </a:r>
            <a:r>
              <a:rPr lang="zh-CN" altLang="en-US" sz="1100" b="1" dirty="0">
                <a:solidFill>
                  <a:prstClr val="white"/>
                </a:solidFill>
                <a:latin typeface="微软雅黑" panose="020B0503020204020204" pitchFamily="34" charset="-122"/>
                <a:ea typeface="微软雅黑" panose="020B0503020204020204" pitchFamily="34" charset="-122"/>
              </a:rPr>
              <a:t>工程师协会</a:t>
            </a:r>
            <a:endParaRPr lang="en-US" altLang="zh-CN" sz="1100" b="1" dirty="0">
              <a:solidFill>
                <a:prstClr val="white"/>
              </a:solidFill>
              <a:latin typeface="微软雅黑" panose="020B0503020204020204" pitchFamily="34" charset="-122"/>
              <a:ea typeface="微软雅黑" panose="020B0503020204020204" pitchFamily="34" charset="-122"/>
            </a:endParaRPr>
          </a:p>
        </p:txBody>
      </p:sp>
      <p:sp>
        <p:nvSpPr>
          <p:cNvPr id="58" name="文本框 57"/>
          <p:cNvSpPr txBox="1"/>
          <p:nvPr/>
        </p:nvSpPr>
        <p:spPr>
          <a:xfrm>
            <a:off x="3389439" y="3987331"/>
            <a:ext cx="1352636" cy="186902"/>
          </a:xfrm>
          <a:prstGeom prst="rect">
            <a:avLst/>
          </a:prstGeom>
          <a:noFill/>
        </p:spPr>
        <p:txBody>
          <a:bodyPr wrap="square" lIns="0" tIns="0" rIns="0" bIns="0" rtlCol="0">
            <a:noAutofit/>
          </a:bodyPr>
          <a:lstStyle/>
          <a:p>
            <a:pPr algn="ctr"/>
            <a:r>
              <a:rPr lang="zh-CN" altLang="en-US" sz="1100" b="1" dirty="0">
                <a:solidFill>
                  <a:prstClr val="white"/>
                </a:solidFill>
                <a:latin typeface="微软雅黑" panose="020B0503020204020204" pitchFamily="34" charset="-122"/>
                <a:ea typeface="微软雅黑" panose="020B0503020204020204" pitchFamily="34" charset="-122"/>
              </a:rPr>
              <a:t>先进交通电池协会</a:t>
            </a:r>
            <a:endParaRPr lang="en-US" altLang="zh-CN" sz="1100" b="1" dirty="0">
              <a:solidFill>
                <a:prstClr val="white"/>
              </a:solidFill>
              <a:latin typeface="微软雅黑" panose="020B0503020204020204" pitchFamily="34" charset="-122"/>
              <a:ea typeface="微软雅黑" panose="020B0503020204020204" pitchFamily="34" charset="-122"/>
            </a:endParaRPr>
          </a:p>
        </p:txBody>
      </p:sp>
      <p:pic>
        <p:nvPicPr>
          <p:cNvPr id="59" name="图片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1192" y="2095102"/>
            <a:ext cx="642784" cy="655305"/>
          </a:xfrm>
          <a:prstGeom prst="rect">
            <a:avLst/>
          </a:prstGeom>
        </p:spPr>
      </p:pic>
      <p:sp>
        <p:nvSpPr>
          <p:cNvPr id="60" name="文本框 59"/>
          <p:cNvSpPr txBox="1"/>
          <p:nvPr/>
        </p:nvSpPr>
        <p:spPr>
          <a:xfrm>
            <a:off x="4220584" y="2872860"/>
            <a:ext cx="1044000" cy="122453"/>
          </a:xfrm>
          <a:prstGeom prst="rect">
            <a:avLst/>
          </a:prstGeom>
          <a:noFill/>
        </p:spPr>
        <p:txBody>
          <a:bodyPr wrap="square" lIns="0" tIns="0" rIns="0" bIns="0" rtlCol="0">
            <a:noAutofit/>
          </a:bodyPr>
          <a:lstStyle/>
          <a:p>
            <a:pPr algn="ctr"/>
            <a:r>
              <a:rPr lang="zh-CN" altLang="en-US" sz="1100" b="1" dirty="0">
                <a:solidFill>
                  <a:prstClr val="white"/>
                </a:solidFill>
                <a:latin typeface="微软雅黑" panose="020B0503020204020204" pitchFamily="34" charset="-122"/>
                <a:ea typeface="微软雅黑" panose="020B0503020204020204" pitchFamily="34" charset="-122"/>
              </a:rPr>
              <a:t>清华</a:t>
            </a:r>
            <a:r>
              <a:rPr lang="zh-CN" altLang="en-US" sz="1100" b="1" dirty="0" smtClean="0">
                <a:solidFill>
                  <a:prstClr val="white"/>
                </a:solidFill>
                <a:latin typeface="微软雅黑" panose="020B0503020204020204" pitchFamily="34" charset="-122"/>
                <a:ea typeface="微软雅黑" panose="020B0503020204020204" pitchFamily="34" charset="-122"/>
              </a:rPr>
              <a:t>大学</a:t>
            </a:r>
            <a:endParaRPr lang="en-US" altLang="zh-CN" sz="1100" b="1" dirty="0">
              <a:solidFill>
                <a:prstClr val="white"/>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5601265" y="2095102"/>
            <a:ext cx="2339102" cy="461665"/>
          </a:xfrm>
          <a:prstGeom prst="rect">
            <a:avLst/>
          </a:prstGeom>
          <a:noFill/>
        </p:spPr>
        <p:txBody>
          <a:bodyPr wrap="none" rtlCol="0">
            <a:spAutoFit/>
          </a:bodyPr>
          <a:lstStyle/>
          <a:p>
            <a:r>
              <a:rPr lang="zh-CN" altLang="en-US" sz="2400"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内外部师资力量</a:t>
            </a:r>
            <a:endParaRPr lang="zh-CN" altLang="en-US" sz="2400" dirty="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62" name="文本框 61"/>
          <p:cNvSpPr txBox="1"/>
          <p:nvPr/>
        </p:nvSpPr>
        <p:spPr>
          <a:xfrm>
            <a:off x="5548454" y="3028783"/>
            <a:ext cx="6312866" cy="1200329"/>
          </a:xfrm>
          <a:prstGeom prst="rect">
            <a:avLst/>
          </a:prstGeom>
          <a:noFill/>
        </p:spPr>
        <p:txBody>
          <a:bodyPr wrap="square" rtlCol="0">
            <a:spAutoFit/>
          </a:bodyPr>
          <a:lstStyle/>
          <a:p>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内部：</a:t>
            </a:r>
            <a:r>
              <a:rPr lang="zh-CN" altLang="en-US"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具备博士学历导师</a:t>
            </a:r>
            <a:r>
              <a:rPr lang="en-US" altLang="zh-CN"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50</a:t>
            </a:r>
            <a:r>
              <a:rPr lang="zh-CN" altLang="en-US"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余名，行业标杆企业多年的外籍</a:t>
            </a:r>
            <a:endParaRPr lang="en-US" altLang="zh-CN"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r>
              <a:rPr lang="zh-CN" altLang="en-US"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导师</a:t>
            </a:r>
            <a:r>
              <a:rPr lang="en-US" altLang="zh-CN"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60</a:t>
            </a:r>
            <a:r>
              <a:rPr lang="zh-CN" altLang="en-US"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名，分别来自美国、德国、俄罗斯、韩国、日本、印度，具备国内</a:t>
            </a:r>
            <a:r>
              <a:rPr lang="en-US" altLang="zh-CN"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10</a:t>
            </a:r>
            <a:r>
              <a:rPr lang="zh-CN" altLang="en-US"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年工作经验的自身工程师</a:t>
            </a:r>
            <a:r>
              <a:rPr lang="en-US" altLang="zh-CN"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100</a:t>
            </a:r>
            <a:r>
              <a:rPr lang="zh-CN" altLang="en-US"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余名，分别涉及软硬件开发、系统开发、材料电芯开发、工艺设备开发等领域。</a:t>
            </a:r>
            <a:endParaRPr lang="zh-CN" altLang="en-US"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63" name="文本框 62"/>
          <p:cNvSpPr txBox="1"/>
          <p:nvPr/>
        </p:nvSpPr>
        <p:spPr>
          <a:xfrm>
            <a:off x="5548454" y="4789585"/>
            <a:ext cx="6312866" cy="1200329"/>
          </a:xfrm>
          <a:prstGeom prst="rect">
            <a:avLst/>
          </a:prstGeom>
          <a:noFill/>
        </p:spPr>
        <p:txBody>
          <a:bodyPr wrap="square" rtlCol="0">
            <a:spAutoFit/>
          </a:bodyPr>
          <a:lstStyle/>
          <a:p>
            <a:r>
              <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外</a:t>
            </a:r>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部：</a:t>
            </a:r>
            <a:r>
              <a:rPr lang="zh-CN" altLang="en-US"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已与清华大学就电池安全达成合作，开展深入合作研究。和江苏大学能源学院、北京航空航天大学、江苏大学、武汉理工大学等高校已达成合作意向，针对太阳能材料、电芯材料等领域进行深入探索。</a:t>
            </a:r>
            <a:endParaRPr lang="zh-CN" altLang="en-US"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srcRect l="51080" t="100000" r="37513" b="-190"/>
          <a:stretch>
            <a:fillRect/>
          </a:stretch>
        </p:blipFill>
        <p:spPr>
          <a:xfrm>
            <a:off x="12381352" y="6563655"/>
            <a:ext cx="1490011" cy="11423"/>
          </a:xfrm>
          <a:custGeom>
            <a:avLst/>
            <a:gdLst/>
            <a:ahLst/>
            <a:cxnLst/>
            <a:rect l="l" t="t" r="r" b="b"/>
            <a:pathLst>
              <a:path w="1490011" h="11423">
                <a:moveTo>
                  <a:pt x="0" y="0"/>
                </a:moveTo>
                <a:lnTo>
                  <a:pt x="1490011" y="0"/>
                </a:lnTo>
                <a:lnTo>
                  <a:pt x="1490011" y="11423"/>
                </a:lnTo>
                <a:lnTo>
                  <a:pt x="0" y="11423"/>
                </a:lnTo>
                <a:lnTo>
                  <a:pt x="0" y="0"/>
                </a:lnTo>
                <a:close/>
              </a:path>
            </a:pathLst>
          </a:custGeom>
          <a:noFill/>
          <a:ln>
            <a:noFill/>
          </a:ln>
        </p:spPr>
      </p:pic>
      <p:pic>
        <p:nvPicPr>
          <p:cNvPr id="57355"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grpSp>
        <p:nvGrpSpPr>
          <p:cNvPr id="12" name="组合 23"/>
          <p:cNvGrpSpPr/>
          <p:nvPr/>
        </p:nvGrpSpPr>
        <p:grpSpPr bwMode="auto">
          <a:xfrm>
            <a:off x="449263" y="519113"/>
            <a:ext cx="3176514" cy="596900"/>
            <a:chOff x="690074" y="399635"/>
            <a:chExt cx="3176596" cy="596526"/>
          </a:xfrm>
        </p:grpSpPr>
        <p:sp>
          <p:nvSpPr>
            <p:cNvPr id="13" name="平行四边形 12"/>
            <p:cNvSpPr/>
            <p:nvPr/>
          </p:nvSpPr>
          <p:spPr>
            <a:xfrm>
              <a:off x="690074" y="399635"/>
              <a:ext cx="3176596" cy="596526"/>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Heiti SC Light" panose="02000000000000000000" pitchFamily="2" charset="-128"/>
                <a:ea typeface="Heiti SC Light" panose="02000000000000000000" pitchFamily="2" charset="-128"/>
              </a:endParaRPr>
            </a:p>
          </p:txBody>
        </p:sp>
        <p:sp>
          <p:nvSpPr>
            <p:cNvPr id="15" name="矩形 14"/>
            <p:cNvSpPr/>
            <p:nvPr/>
          </p:nvSpPr>
          <p:spPr>
            <a:xfrm>
              <a:off x="917092" y="504344"/>
              <a:ext cx="1319626" cy="461376"/>
            </a:xfrm>
            <a:prstGeom prst="rect">
              <a:avLst/>
            </a:prstGeom>
          </p:spPr>
          <p:txBody>
            <a:bodyPr wrap="none">
              <a:spAutoFit/>
            </a:bodyPr>
            <a:lstStyle/>
            <a:p>
              <a:pPr eaLnBrk="1" fontAlgn="auto" hangingPunct="1">
                <a:spcBef>
                  <a:spcPts val="0"/>
                </a:spcBef>
                <a:spcAft>
                  <a:spcPts val="0"/>
                </a:spcAft>
                <a:defRPr/>
              </a:pPr>
              <a:r>
                <a:rPr lang="zh-CN" altLang="en-US" sz="2400" dirty="0" smtClean="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职业发展</a:t>
              </a:r>
              <a:endParaRPr lang="zh-CN" altLang="en-US" sz="2400" dirty="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grpSp>
      <p:pic>
        <p:nvPicPr>
          <p:cNvPr id="2" name="图片 1"/>
          <p:cNvPicPr>
            <a:picLocks noChangeAspect="1"/>
          </p:cNvPicPr>
          <p:nvPr/>
        </p:nvPicPr>
        <p:blipFill rotWithShape="1">
          <a:blip r:embed="rId3"/>
          <a:srcRect l="39787"/>
          <a:stretch>
            <a:fillRect/>
          </a:stretch>
        </p:blipFill>
        <p:spPr>
          <a:xfrm>
            <a:off x="4982966" y="1827369"/>
            <a:ext cx="5555758" cy="3698782"/>
          </a:xfrm>
          <a:prstGeom prst="rect">
            <a:avLst/>
          </a:prstGeom>
        </p:spPr>
      </p:pic>
      <p:sp>
        <p:nvSpPr>
          <p:cNvPr id="3" name="文本框 2"/>
          <p:cNvSpPr txBox="1"/>
          <p:nvPr/>
        </p:nvSpPr>
        <p:spPr>
          <a:xfrm>
            <a:off x="964096" y="1192894"/>
            <a:ext cx="10316679" cy="584775"/>
          </a:xfrm>
          <a:prstGeom prst="rect">
            <a:avLst/>
          </a:prstGeom>
          <a:noFill/>
        </p:spPr>
        <p:txBody>
          <a:bodyPr wrap="square" rtlCol="0">
            <a:spAutoFit/>
          </a:bodyPr>
          <a:lstStyle/>
          <a:p>
            <a:pPr indent="457200"/>
            <a:r>
              <a:rPr lang="zh-CN" altLang="zh-CN" sz="16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蜂巢能源给于我们员工充分施展自己才能的天地以及良好的晋升渠道，企业内部针对员工的发展需求，为大家提供了纵向与横向不同的晋升通道</a:t>
            </a:r>
            <a:r>
              <a:rPr lang="zh-CN" altLang="zh-CN" sz="16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endParaRPr lang="zh-CN" altLang="en-US" sz="16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9" name="文本框 8"/>
          <p:cNvSpPr txBox="1"/>
          <p:nvPr/>
        </p:nvSpPr>
        <p:spPr>
          <a:xfrm>
            <a:off x="964096" y="5625550"/>
            <a:ext cx="10316679" cy="1077218"/>
          </a:xfrm>
          <a:prstGeom prst="rect">
            <a:avLst/>
          </a:prstGeom>
          <a:noFill/>
        </p:spPr>
        <p:txBody>
          <a:bodyPr wrap="square" rtlCol="0">
            <a:spAutoFit/>
          </a:bodyPr>
          <a:lstStyle/>
          <a:p>
            <a:pPr indent="457200"/>
            <a:r>
              <a:rPr lang="zh-CN" altLang="zh-CN" sz="16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结合员工的个人发展意愿与兴趣，开展跨部门项目合作，有针对性地帮助员工学习掌握新的职能岗位技能，为跨职能部门发展做准备</a:t>
            </a:r>
            <a:r>
              <a:rPr lang="zh-CN" altLang="zh-CN" sz="16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6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endParaRPr lang="zh-CN" altLang="zh-CN" sz="16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indent="457200"/>
            <a:r>
              <a:rPr lang="zh-CN" altLang="zh-CN" sz="16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同时，公司也会通过在岗培训学习，线上平台学习，脱产培训，与高校合作的再深造计划等模式来帮助员工提升自我，不断学习进步。</a:t>
            </a:r>
            <a:endParaRPr lang="zh-CN" altLang="zh-CN" sz="16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721" y="1827369"/>
            <a:ext cx="3632037" cy="369878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srcRect l="51080" t="100000" r="37513" b="-190"/>
          <a:stretch>
            <a:fillRect/>
          </a:stretch>
        </p:blipFill>
        <p:spPr>
          <a:xfrm>
            <a:off x="12381352" y="6563655"/>
            <a:ext cx="1490011" cy="11423"/>
          </a:xfrm>
          <a:custGeom>
            <a:avLst/>
            <a:gdLst/>
            <a:ahLst/>
            <a:cxnLst/>
            <a:rect l="l" t="t" r="r" b="b"/>
            <a:pathLst>
              <a:path w="1490011" h="11423">
                <a:moveTo>
                  <a:pt x="0" y="0"/>
                </a:moveTo>
                <a:lnTo>
                  <a:pt x="1490011" y="0"/>
                </a:lnTo>
                <a:lnTo>
                  <a:pt x="1490011" y="11423"/>
                </a:lnTo>
                <a:lnTo>
                  <a:pt x="0" y="11423"/>
                </a:lnTo>
                <a:lnTo>
                  <a:pt x="0" y="0"/>
                </a:lnTo>
                <a:close/>
              </a:path>
            </a:pathLst>
          </a:custGeom>
          <a:noFill/>
          <a:ln>
            <a:noFill/>
          </a:ln>
        </p:spPr>
      </p:pic>
      <p:pic>
        <p:nvPicPr>
          <p:cNvPr id="57355"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grpSp>
        <p:nvGrpSpPr>
          <p:cNvPr id="12" name="组合 23"/>
          <p:cNvGrpSpPr/>
          <p:nvPr/>
        </p:nvGrpSpPr>
        <p:grpSpPr bwMode="auto">
          <a:xfrm>
            <a:off x="449263" y="519113"/>
            <a:ext cx="3176514" cy="596900"/>
            <a:chOff x="690074" y="399635"/>
            <a:chExt cx="3176596" cy="596526"/>
          </a:xfrm>
        </p:grpSpPr>
        <p:sp>
          <p:nvSpPr>
            <p:cNvPr id="13" name="平行四边形 12"/>
            <p:cNvSpPr/>
            <p:nvPr/>
          </p:nvSpPr>
          <p:spPr>
            <a:xfrm>
              <a:off x="690074" y="399635"/>
              <a:ext cx="3176596" cy="596526"/>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Heiti SC Light" panose="02000000000000000000" pitchFamily="2" charset="-128"/>
                <a:ea typeface="Heiti SC Light" panose="02000000000000000000" pitchFamily="2" charset="-128"/>
              </a:endParaRPr>
            </a:p>
          </p:txBody>
        </p:sp>
        <p:sp>
          <p:nvSpPr>
            <p:cNvPr id="15" name="矩形 14"/>
            <p:cNvSpPr/>
            <p:nvPr/>
          </p:nvSpPr>
          <p:spPr>
            <a:xfrm>
              <a:off x="917092" y="504344"/>
              <a:ext cx="752148" cy="461376"/>
            </a:xfrm>
            <a:prstGeom prst="rect">
              <a:avLst/>
            </a:prstGeom>
          </p:spPr>
          <p:txBody>
            <a:bodyPr wrap="none">
              <a:spAutoFit/>
            </a:bodyPr>
            <a:lstStyle/>
            <a:p>
              <a:pPr eaLnBrk="1" fontAlgn="auto" hangingPunct="1">
                <a:spcBef>
                  <a:spcPts val="0"/>
                </a:spcBef>
                <a:spcAft>
                  <a:spcPts val="0"/>
                </a:spcAft>
                <a:defRPr/>
              </a:pPr>
              <a:r>
                <a:rPr lang="zh-CN" altLang="en-US" sz="2400" smtClean="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招聘</a:t>
              </a:r>
              <a:endParaRPr lang="zh-CN" altLang="en-US" sz="2400" dirty="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grpSp>
      <p:grpSp>
        <p:nvGrpSpPr>
          <p:cNvPr id="7" name="组合 6"/>
          <p:cNvGrpSpPr/>
          <p:nvPr/>
        </p:nvGrpSpPr>
        <p:grpSpPr>
          <a:xfrm>
            <a:off x="4585988" y="4215766"/>
            <a:ext cx="1374059" cy="1588261"/>
            <a:chOff x="4588376" y="3960228"/>
            <a:chExt cx="1374775" cy="1589088"/>
          </a:xfrm>
        </p:grpSpPr>
        <p:sp>
          <p:nvSpPr>
            <p:cNvPr id="8" name="Freeform 10"/>
            <p:cNvSpPr/>
            <p:nvPr/>
          </p:nvSpPr>
          <p:spPr bwMode="auto">
            <a:xfrm>
              <a:off x="4588376" y="3960228"/>
              <a:ext cx="1374775" cy="1589088"/>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chemeClr val="accent5"/>
            </a:solidFill>
            <a:ln>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9" name="Freeform 12"/>
            <p:cNvSpPr>
              <a:spLocks noEditPoints="1"/>
            </p:cNvSpPr>
            <p:nvPr/>
          </p:nvSpPr>
          <p:spPr bwMode="auto">
            <a:xfrm>
              <a:off x="4993188" y="4504740"/>
              <a:ext cx="598488"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rgbClr val="0D2C49"/>
            </a:solidFill>
            <a:ln>
              <a:noFill/>
            </a:ln>
            <a:effectLst>
              <a:outerShdw blurRad="50800" dist="38100" dir="2700000" algn="tl" rotWithShape="0">
                <a:prstClr val="black">
                  <a:alpha val="40000"/>
                </a:prstClr>
              </a:outerShdw>
            </a:effectLst>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nvGrpSpPr>
          <p:cNvPr id="10" name="组合 9"/>
          <p:cNvGrpSpPr/>
          <p:nvPr/>
        </p:nvGrpSpPr>
        <p:grpSpPr>
          <a:xfrm>
            <a:off x="6726410" y="2984507"/>
            <a:ext cx="1375647" cy="1586674"/>
            <a:chOff x="6729913" y="2728328"/>
            <a:chExt cx="1376363" cy="1587500"/>
          </a:xfrm>
        </p:grpSpPr>
        <p:sp>
          <p:nvSpPr>
            <p:cNvPr id="11" name="Freeform 6"/>
            <p:cNvSpPr/>
            <p:nvPr/>
          </p:nvSpPr>
          <p:spPr bwMode="auto">
            <a:xfrm>
              <a:off x="6729913" y="2728328"/>
              <a:ext cx="1376363" cy="1587500"/>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accent3"/>
            </a:solidFill>
            <a:ln w="19050">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16" name="Freeform 13"/>
            <p:cNvSpPr>
              <a:spLocks noEditPoints="1"/>
            </p:cNvSpPr>
            <p:nvPr/>
          </p:nvSpPr>
          <p:spPr bwMode="auto">
            <a:xfrm>
              <a:off x="7158538" y="3222040"/>
              <a:ext cx="612775" cy="604838"/>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0D2C49"/>
            </a:solidFill>
            <a:ln>
              <a:noFill/>
            </a:ln>
            <a:effectLst>
              <a:outerShdw blurRad="50800" dist="38100" dir="2700000" algn="tl" rotWithShape="0">
                <a:prstClr val="black">
                  <a:alpha val="40000"/>
                </a:prstClr>
              </a:outerShdw>
            </a:effectLst>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nvGrpSpPr>
          <p:cNvPr id="17" name="组合 16"/>
          <p:cNvGrpSpPr/>
          <p:nvPr/>
        </p:nvGrpSpPr>
        <p:grpSpPr>
          <a:xfrm>
            <a:off x="4585988" y="1745315"/>
            <a:ext cx="1374059" cy="1588261"/>
            <a:chOff x="4588376" y="1488490"/>
            <a:chExt cx="1374775" cy="1589088"/>
          </a:xfrm>
        </p:grpSpPr>
        <p:sp>
          <p:nvSpPr>
            <p:cNvPr id="18" name="Freeform 8"/>
            <p:cNvSpPr/>
            <p:nvPr/>
          </p:nvSpPr>
          <p:spPr bwMode="auto">
            <a:xfrm>
              <a:off x="4588376" y="1488490"/>
              <a:ext cx="1374775" cy="1589088"/>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accent1"/>
            </a:solidFill>
            <a:ln>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19" name="Freeform 14"/>
            <p:cNvSpPr>
              <a:spLocks noEditPoints="1"/>
            </p:cNvSpPr>
            <p:nvPr/>
          </p:nvSpPr>
          <p:spPr bwMode="auto">
            <a:xfrm>
              <a:off x="5077326" y="1918703"/>
              <a:ext cx="439738" cy="600075"/>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0D2C49"/>
            </a:solidFill>
            <a:ln>
              <a:noFill/>
            </a:ln>
            <a:effectLst>
              <a:outerShdw blurRad="50800" dist="38100" dir="2700000" algn="tl" rotWithShape="0">
                <a:prstClr val="black">
                  <a:alpha val="40000"/>
                </a:prstClr>
              </a:outerShdw>
            </a:effectLst>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nvGrpSpPr>
          <p:cNvPr id="20" name="组合 19"/>
          <p:cNvGrpSpPr/>
          <p:nvPr/>
        </p:nvGrpSpPr>
        <p:grpSpPr>
          <a:xfrm>
            <a:off x="6042628" y="1719705"/>
            <a:ext cx="1374059" cy="1588261"/>
            <a:chOff x="6018713" y="1488490"/>
            <a:chExt cx="1374775" cy="1589088"/>
          </a:xfrm>
        </p:grpSpPr>
        <p:sp>
          <p:nvSpPr>
            <p:cNvPr id="21" name="Freeform 9"/>
            <p:cNvSpPr/>
            <p:nvPr/>
          </p:nvSpPr>
          <p:spPr bwMode="auto">
            <a:xfrm>
              <a:off x="6018713" y="1488490"/>
              <a:ext cx="1374775" cy="1589088"/>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accent2"/>
            </a:solidFill>
            <a:ln w="19050">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2" name="Freeform 15"/>
            <p:cNvSpPr>
              <a:spLocks noEditPoints="1"/>
            </p:cNvSpPr>
            <p:nvPr/>
          </p:nvSpPr>
          <p:spPr bwMode="auto">
            <a:xfrm>
              <a:off x="6358438" y="1985378"/>
              <a:ext cx="698500" cy="598488"/>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0D2C49"/>
            </a:solidFill>
            <a:ln>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nvGrpSpPr>
          <p:cNvPr id="23" name="组合 22"/>
          <p:cNvGrpSpPr/>
          <p:nvPr/>
        </p:nvGrpSpPr>
        <p:grpSpPr>
          <a:xfrm>
            <a:off x="6015581" y="4215766"/>
            <a:ext cx="1374059" cy="1588261"/>
            <a:chOff x="6018713" y="3960228"/>
            <a:chExt cx="1374775" cy="1589088"/>
          </a:xfrm>
        </p:grpSpPr>
        <p:sp>
          <p:nvSpPr>
            <p:cNvPr id="24" name="Freeform 11"/>
            <p:cNvSpPr/>
            <p:nvPr/>
          </p:nvSpPr>
          <p:spPr bwMode="auto">
            <a:xfrm>
              <a:off x="6018713" y="3960228"/>
              <a:ext cx="1374775" cy="1589088"/>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chemeClr val="accent4"/>
            </a:solidFill>
            <a:ln w="19050">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5" name="Freeform 16"/>
            <p:cNvSpPr>
              <a:spLocks noEditPoints="1"/>
            </p:cNvSpPr>
            <p:nvPr/>
          </p:nvSpPr>
          <p:spPr bwMode="auto">
            <a:xfrm>
              <a:off x="6374313" y="4474578"/>
              <a:ext cx="752475" cy="600075"/>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0D2C49"/>
            </a:solidFill>
            <a:ln>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nvGrpSpPr>
          <p:cNvPr id="26" name="组合 25"/>
          <p:cNvGrpSpPr/>
          <p:nvPr/>
        </p:nvGrpSpPr>
        <p:grpSpPr>
          <a:xfrm>
            <a:off x="3873571" y="2984507"/>
            <a:ext cx="1374059" cy="1586674"/>
            <a:chOff x="3875588" y="2728328"/>
            <a:chExt cx="1374775" cy="1587500"/>
          </a:xfrm>
        </p:grpSpPr>
        <p:sp>
          <p:nvSpPr>
            <p:cNvPr id="27" name="Freeform 7"/>
            <p:cNvSpPr/>
            <p:nvPr/>
          </p:nvSpPr>
          <p:spPr bwMode="auto">
            <a:xfrm>
              <a:off x="3875588" y="2728328"/>
              <a:ext cx="1374775" cy="1587500"/>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accent6"/>
            </a:solidFill>
            <a:ln w="19050">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8" name="Freeform 17"/>
            <p:cNvSpPr>
              <a:spLocks noEditPoints="1"/>
            </p:cNvSpPr>
            <p:nvPr/>
          </p:nvSpPr>
          <p:spPr bwMode="auto">
            <a:xfrm>
              <a:off x="4266113" y="3218865"/>
              <a:ext cx="612775" cy="614363"/>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rgbClr val="0D2C49"/>
            </a:solidFill>
            <a:ln>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sp>
        <p:nvSpPr>
          <p:cNvPr id="29" name="TextBox 20"/>
          <p:cNvSpPr txBox="1"/>
          <p:nvPr/>
        </p:nvSpPr>
        <p:spPr>
          <a:xfrm>
            <a:off x="2227414" y="1812476"/>
            <a:ext cx="1996306" cy="399902"/>
          </a:xfrm>
          <a:prstGeom prst="rect">
            <a:avLst/>
          </a:prstGeom>
          <a:noFill/>
        </p:spPr>
        <p:txBody>
          <a:bodyPr wrap="square" rtlCol="0">
            <a:spAutoFit/>
          </a:bodyPr>
          <a:lstStyle/>
          <a:p>
            <a:pPr algn="r"/>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合同签订</a:t>
            </a:r>
            <a:endPar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0" name="TextBox 21"/>
          <p:cNvSpPr txBox="1"/>
          <p:nvPr/>
        </p:nvSpPr>
        <p:spPr>
          <a:xfrm>
            <a:off x="1487635" y="2205698"/>
            <a:ext cx="2713192" cy="738279"/>
          </a:xfrm>
          <a:prstGeom prst="rect">
            <a:avLst/>
          </a:prstGeom>
          <a:noFill/>
        </p:spPr>
        <p:txBody>
          <a:bodyPr wrap="square" rtlCol="0">
            <a:spAutoFit/>
          </a:bodyPr>
          <a:lstStyle/>
          <a:p>
            <a:pPr algn="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合同期为</a:t>
            </a:r>
            <a:r>
              <a:rPr lang="en-US" altLang="zh-CN"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5</a:t>
            </a: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年，试用期</a:t>
            </a:r>
            <a:r>
              <a:rPr lang="en-US" altLang="zh-CN"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3</a:t>
            </a: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个</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月，含两周入职培训，</a:t>
            </a:r>
            <a:r>
              <a:rPr lang="zh-CN" altLang="en-US" sz="1400" u="sng"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为期</a:t>
            </a:r>
            <a:r>
              <a:rPr lang="en-US" altLang="zh-CN" sz="1400" u="sng"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2</a:t>
            </a:r>
            <a:r>
              <a:rPr lang="zh-CN" altLang="en-US" sz="1400" u="sng"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周至</a:t>
            </a:r>
            <a:r>
              <a:rPr lang="en-US" altLang="zh-CN" sz="1400" u="sng"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6</a:t>
            </a:r>
            <a:r>
              <a:rPr lang="zh-CN" altLang="en-US" sz="1400" u="sng"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个月的基层生产实践</a:t>
            </a:r>
            <a:endParaRPr lang="zh-CN" altLang="en-US" sz="1400" u="sng"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1" name="TextBox 22"/>
          <p:cNvSpPr txBox="1"/>
          <p:nvPr/>
        </p:nvSpPr>
        <p:spPr>
          <a:xfrm>
            <a:off x="7646707" y="1812476"/>
            <a:ext cx="1996306" cy="399902"/>
          </a:xfrm>
          <a:prstGeom prst="rect">
            <a:avLst/>
          </a:prstGeom>
          <a:noFill/>
        </p:spPr>
        <p:txBody>
          <a:bodyPr wrap="square" rtlCol="0">
            <a:spAutoFit/>
          </a:bodyPr>
          <a:lstStyle/>
          <a:p>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职务</a:t>
            </a:r>
            <a:r>
              <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晋升</a:t>
            </a:r>
            <a:endPar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2" name="TextBox 23"/>
          <p:cNvSpPr txBox="1"/>
          <p:nvPr/>
        </p:nvSpPr>
        <p:spPr>
          <a:xfrm>
            <a:off x="7654659" y="2205698"/>
            <a:ext cx="2713192" cy="522964"/>
          </a:xfrm>
          <a:prstGeom prst="rect">
            <a:avLst/>
          </a:prstGeom>
          <a:noFill/>
        </p:spPr>
        <p:txBody>
          <a:bodyPr wrap="square" rtlCol="0">
            <a:spAutoFit/>
          </a:bodyPr>
          <a:lstStyle/>
          <a:p>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新</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团队、新挑战，完善的双通道晋升路劲和空间</a:t>
            </a:r>
            <a:endPar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3" name="TextBox 24"/>
          <p:cNvSpPr txBox="1"/>
          <p:nvPr/>
        </p:nvSpPr>
        <p:spPr>
          <a:xfrm>
            <a:off x="8340029" y="3214876"/>
            <a:ext cx="1996306" cy="399902"/>
          </a:xfrm>
          <a:prstGeom prst="rect">
            <a:avLst/>
          </a:prstGeom>
          <a:noFill/>
        </p:spPr>
        <p:txBody>
          <a:bodyPr wrap="square" rtlCol="0">
            <a:spAutoFit/>
          </a:bodyPr>
          <a:lstStyle/>
          <a:p>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改善提升</a:t>
            </a:r>
            <a:endPar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4" name="TextBox 25"/>
          <p:cNvSpPr txBox="1"/>
          <p:nvPr/>
        </p:nvSpPr>
        <p:spPr>
          <a:xfrm>
            <a:off x="8347981" y="3608099"/>
            <a:ext cx="3189898" cy="307648"/>
          </a:xfrm>
          <a:prstGeom prst="rect">
            <a:avLst/>
          </a:prstGeom>
          <a:noFill/>
        </p:spPr>
        <p:txBody>
          <a:bodyPr wrap="square" rtlCol="0">
            <a:spAutoFit/>
          </a:bodyPr>
          <a:lstStyle/>
          <a:p>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创意改善有奖励，专利提出有奖金</a:t>
            </a:r>
            <a:endPar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5" name="TextBox 26"/>
          <p:cNvSpPr txBox="1"/>
          <p:nvPr/>
        </p:nvSpPr>
        <p:spPr>
          <a:xfrm>
            <a:off x="7615193" y="4554248"/>
            <a:ext cx="1996306" cy="399902"/>
          </a:xfrm>
          <a:prstGeom prst="rect">
            <a:avLst/>
          </a:prstGeom>
          <a:noFill/>
        </p:spPr>
        <p:txBody>
          <a:bodyPr wrap="square" rtlCol="0">
            <a:spAutoFit/>
          </a:bodyPr>
          <a:lstStyle/>
          <a:p>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薪酬奖金</a:t>
            </a:r>
            <a:endPar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6" name="TextBox 27"/>
          <p:cNvSpPr txBox="1"/>
          <p:nvPr/>
        </p:nvSpPr>
        <p:spPr>
          <a:xfrm>
            <a:off x="7623144" y="4947470"/>
            <a:ext cx="2713192" cy="1168400"/>
          </a:xfrm>
          <a:prstGeom prst="rect">
            <a:avLst/>
          </a:prstGeom>
          <a:noFill/>
        </p:spPr>
        <p:txBody>
          <a:bodyPr wrap="square" rtlCol="0">
            <a:spAutoFit/>
          </a:bodyPr>
          <a:lstStyle/>
          <a:p>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试用期综合工资</a:t>
            </a:r>
            <a:r>
              <a:rPr lang="en-US" altLang="zh-CN" sz="1800" b="1" dirty="0" smtClean="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5000-8000</a:t>
            </a:r>
            <a:r>
              <a:rPr lang="zh-CN" altLang="en-US" sz="1800" b="1" dirty="0" smtClean="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五险一金、季度奖、年终奖，</a:t>
            </a:r>
            <a:r>
              <a:rPr lang="zh-CN" altLang="en-US" sz="2000" b="1" dirty="0" smtClean="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综合年度</a:t>
            </a:r>
            <a:r>
              <a:rPr lang="en-US" altLang="zh-CN" sz="2000" b="1" dirty="0" smtClean="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15</a:t>
            </a:r>
            <a:r>
              <a:rPr lang="zh-CN" altLang="en-US" sz="2000" b="1" dirty="0" smtClean="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薪</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，具体面谈</a:t>
            </a:r>
            <a:endPar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7" name="TextBox 28"/>
          <p:cNvSpPr txBox="1"/>
          <p:nvPr/>
        </p:nvSpPr>
        <p:spPr>
          <a:xfrm>
            <a:off x="2353473" y="4570006"/>
            <a:ext cx="1996306" cy="399902"/>
          </a:xfrm>
          <a:prstGeom prst="rect">
            <a:avLst/>
          </a:prstGeom>
          <a:noFill/>
        </p:spPr>
        <p:txBody>
          <a:bodyPr wrap="square" rtlCol="0">
            <a:spAutoFit/>
          </a:bodyPr>
          <a:lstStyle/>
          <a:p>
            <a:pPr algn="r"/>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绩效考核</a:t>
            </a:r>
            <a:endPar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8" name="TextBox 29"/>
          <p:cNvSpPr txBox="1"/>
          <p:nvPr/>
        </p:nvSpPr>
        <p:spPr>
          <a:xfrm>
            <a:off x="1613694" y="4963228"/>
            <a:ext cx="2713192" cy="522964"/>
          </a:xfrm>
          <a:prstGeom prst="rect">
            <a:avLst/>
          </a:prstGeom>
          <a:noFill/>
        </p:spPr>
        <p:txBody>
          <a:bodyPr wrap="square" rtlCol="0">
            <a:spAutoFit/>
          </a:bodyPr>
          <a:lstStyle/>
          <a:p>
            <a:pPr algn="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季度考核，年度考核，让激励看得见</a:t>
            </a:r>
            <a:endPar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9" name="TextBox 30"/>
          <p:cNvSpPr txBox="1"/>
          <p:nvPr/>
        </p:nvSpPr>
        <p:spPr>
          <a:xfrm>
            <a:off x="1707424" y="3214877"/>
            <a:ext cx="1996306" cy="399902"/>
          </a:xfrm>
          <a:prstGeom prst="rect">
            <a:avLst/>
          </a:prstGeom>
          <a:noFill/>
        </p:spPr>
        <p:txBody>
          <a:bodyPr wrap="square" rtlCol="0">
            <a:spAutoFit/>
          </a:bodyPr>
          <a:lstStyle/>
          <a:p>
            <a:pPr algn="r"/>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工作时间</a:t>
            </a:r>
            <a:endPar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40" name="TextBox 31"/>
          <p:cNvSpPr txBox="1"/>
          <p:nvPr/>
        </p:nvSpPr>
        <p:spPr>
          <a:xfrm>
            <a:off x="967644" y="3608100"/>
            <a:ext cx="2713192" cy="522964"/>
          </a:xfrm>
          <a:prstGeom prst="rect">
            <a:avLst/>
          </a:prstGeom>
          <a:noFill/>
        </p:spPr>
        <p:txBody>
          <a:bodyPr wrap="square" rtlCol="0">
            <a:spAutoFit/>
          </a:bodyPr>
          <a:lstStyle/>
          <a:p>
            <a:pPr algn="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单双休，每天工作</a:t>
            </a:r>
            <a:r>
              <a:rPr lang="en-US" altLang="zh-CN"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8</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小时</a:t>
            </a:r>
            <a:endParaRPr lang="en-US" altLang="zh-CN"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a:p>
            <a:pPr algn="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超</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长年假，个人年休假</a:t>
            </a:r>
            <a:endPar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41" name="TextBox 34"/>
          <p:cNvSpPr txBox="1"/>
          <p:nvPr/>
        </p:nvSpPr>
        <p:spPr>
          <a:xfrm>
            <a:off x="5059186" y="3550034"/>
            <a:ext cx="1834205" cy="522948"/>
          </a:xfrm>
          <a:prstGeom prst="rect">
            <a:avLst/>
          </a:prstGeom>
          <a:noFill/>
        </p:spPr>
        <p:txBody>
          <a:bodyPr wrap="square" rtlCol="0">
            <a:spAutoFit/>
          </a:bodyPr>
          <a:lstStyle/>
          <a:p>
            <a:pPr algn="ctr"/>
            <a:r>
              <a:rPr lang="zh-CN" altLang="en-US" sz="28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招聘政策</a:t>
            </a:r>
            <a:endParaRPr lang="zh-CN" altLang="en-US" sz="28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srcRect l="51080" t="100000" r="37513" b="-190"/>
          <a:stretch>
            <a:fillRect/>
          </a:stretch>
        </p:blipFill>
        <p:spPr>
          <a:xfrm>
            <a:off x="12381352" y="6563655"/>
            <a:ext cx="1490011" cy="11423"/>
          </a:xfrm>
          <a:custGeom>
            <a:avLst/>
            <a:gdLst/>
            <a:ahLst/>
            <a:cxnLst/>
            <a:rect l="l" t="t" r="r" b="b"/>
            <a:pathLst>
              <a:path w="1490011" h="11423">
                <a:moveTo>
                  <a:pt x="0" y="0"/>
                </a:moveTo>
                <a:lnTo>
                  <a:pt x="1490011" y="0"/>
                </a:lnTo>
                <a:lnTo>
                  <a:pt x="1490011" y="11423"/>
                </a:lnTo>
                <a:lnTo>
                  <a:pt x="0" y="11423"/>
                </a:lnTo>
                <a:lnTo>
                  <a:pt x="0" y="0"/>
                </a:lnTo>
                <a:close/>
              </a:path>
            </a:pathLst>
          </a:custGeom>
          <a:noFill/>
          <a:ln>
            <a:noFill/>
          </a:ln>
        </p:spPr>
      </p:pic>
      <p:pic>
        <p:nvPicPr>
          <p:cNvPr id="57355"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grpSp>
        <p:nvGrpSpPr>
          <p:cNvPr id="12" name="组合 23"/>
          <p:cNvGrpSpPr/>
          <p:nvPr/>
        </p:nvGrpSpPr>
        <p:grpSpPr bwMode="auto">
          <a:xfrm>
            <a:off x="449263" y="519113"/>
            <a:ext cx="3176514" cy="596900"/>
            <a:chOff x="690074" y="399635"/>
            <a:chExt cx="3176596" cy="596526"/>
          </a:xfrm>
        </p:grpSpPr>
        <p:sp>
          <p:nvSpPr>
            <p:cNvPr id="13" name="平行四边形 12"/>
            <p:cNvSpPr/>
            <p:nvPr/>
          </p:nvSpPr>
          <p:spPr>
            <a:xfrm>
              <a:off x="690074" y="399635"/>
              <a:ext cx="3176596" cy="596526"/>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Heiti SC Light" panose="02000000000000000000" pitchFamily="2" charset="-128"/>
                <a:ea typeface="Heiti SC Light" panose="02000000000000000000" pitchFamily="2" charset="-128"/>
              </a:endParaRPr>
            </a:p>
          </p:txBody>
        </p:sp>
        <p:sp>
          <p:nvSpPr>
            <p:cNvPr id="15" name="矩形 14"/>
            <p:cNvSpPr/>
            <p:nvPr/>
          </p:nvSpPr>
          <p:spPr>
            <a:xfrm>
              <a:off x="917092" y="504344"/>
              <a:ext cx="1319626" cy="461376"/>
            </a:xfrm>
            <a:prstGeom prst="rect">
              <a:avLst/>
            </a:prstGeom>
          </p:spPr>
          <p:txBody>
            <a:bodyPr wrap="none">
              <a:spAutoFit/>
            </a:bodyPr>
            <a:lstStyle/>
            <a:p>
              <a:pPr eaLnBrk="1" fontAlgn="auto" hangingPunct="1">
                <a:spcBef>
                  <a:spcPts val="0"/>
                </a:spcBef>
                <a:spcAft>
                  <a:spcPts val="0"/>
                </a:spcAft>
                <a:defRPr/>
              </a:pPr>
              <a:r>
                <a:rPr lang="zh-CN" altLang="en-US" sz="2400" dirty="0" smtClean="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招聘政策</a:t>
              </a:r>
              <a:endParaRPr lang="zh-CN" altLang="en-US" sz="2400" dirty="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grpSp>
      <p:sp>
        <p:nvSpPr>
          <p:cNvPr id="7" name="椭圆 6"/>
          <p:cNvSpPr/>
          <p:nvPr/>
        </p:nvSpPr>
        <p:spPr>
          <a:xfrm>
            <a:off x="1971476" y="2219072"/>
            <a:ext cx="2606900" cy="2606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后勤保障</a:t>
            </a:r>
            <a:endParaRPr lang="zh-CN" altLang="en-US" sz="3200" b="1"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endParaRPr>
          </a:p>
        </p:txBody>
      </p:sp>
      <p:sp>
        <p:nvSpPr>
          <p:cNvPr id="8" name="TextBox 8"/>
          <p:cNvSpPr txBox="1"/>
          <p:nvPr/>
        </p:nvSpPr>
        <p:spPr>
          <a:xfrm>
            <a:off x="6297784" y="1185396"/>
            <a:ext cx="3278945" cy="978345"/>
          </a:xfrm>
          <a:prstGeom prst="rect">
            <a:avLst/>
          </a:prstGeom>
          <a:noFill/>
        </p:spPr>
        <p:txBody>
          <a:bodyPr wrap="square" rtlCol="0">
            <a:spAutoFit/>
          </a:bodyPr>
          <a:lstStyle/>
          <a:p>
            <a:pPr algn="just">
              <a:lnSpc>
                <a:spcPct val="120000"/>
              </a:lnSpc>
            </a:pPr>
            <a:r>
              <a:rPr lang="zh-CN" altLang="en-US" sz="16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免费提供单人间</a:t>
            </a:r>
            <a:r>
              <a:rPr lang="en-US" altLang="zh-CN" sz="16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sz="16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两人间</a:t>
            </a:r>
            <a:r>
              <a:rPr lang="en-US" altLang="zh-CN" sz="16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sz="16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四</a:t>
            </a:r>
            <a:r>
              <a:rPr lang="zh-CN" altLang="en-US" sz="16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人间</a:t>
            </a:r>
            <a:r>
              <a:rPr lang="zh-CN" altLang="en-US" sz="16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公寓</a:t>
            </a:r>
            <a:r>
              <a:rPr lang="zh-CN" altLang="en-US" sz="16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住宿</a:t>
            </a:r>
            <a:r>
              <a:rPr lang="zh-CN" altLang="en-US" sz="16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sz="16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配备空调、独立卫浴</a:t>
            </a:r>
            <a:r>
              <a:rPr lang="zh-CN" altLang="en-US" sz="16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；或者提供对应住房补贴</a:t>
            </a:r>
            <a:endParaRPr lang="zh-CN" altLang="en-US" sz="16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9" name="TextBox 9"/>
          <p:cNvSpPr txBox="1"/>
          <p:nvPr/>
        </p:nvSpPr>
        <p:spPr>
          <a:xfrm>
            <a:off x="6297784" y="4844361"/>
            <a:ext cx="4597378" cy="830997"/>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defRPr/>
            </a:pPr>
            <a:r>
              <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大学生入职当年即可参加公司托业考试，依据成绩对应等级</a:t>
            </a:r>
            <a:r>
              <a:rPr lang="zh-CN" altLang="en-US" sz="1600" dirty="0" smtClean="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有语言</a:t>
            </a:r>
            <a:r>
              <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津贴；</a:t>
            </a:r>
            <a:endPar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10" name="等腰三角形 9"/>
          <p:cNvSpPr/>
          <p:nvPr/>
        </p:nvSpPr>
        <p:spPr bwMode="auto">
          <a:xfrm rot="19800000">
            <a:off x="4783229" y="3213401"/>
            <a:ext cx="419260" cy="3673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lstStyle/>
          <a:p>
            <a:pPr defTabSz="913765" fontAlgn="base">
              <a:spcBef>
                <a:spcPct val="0"/>
              </a:spcBef>
              <a:spcAft>
                <a:spcPct val="0"/>
              </a:spcAft>
            </a:pPr>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11" name="等腰三角形 10"/>
          <p:cNvSpPr/>
          <p:nvPr/>
        </p:nvSpPr>
        <p:spPr bwMode="auto">
          <a:xfrm rot="17660411">
            <a:off x="4457289" y="1936693"/>
            <a:ext cx="419260" cy="367399"/>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lstStyle/>
          <a:p>
            <a:pPr defTabSz="913765" fontAlgn="base">
              <a:spcBef>
                <a:spcPct val="0"/>
              </a:spcBef>
              <a:spcAft>
                <a:spcPct val="0"/>
              </a:spcAft>
            </a:pPr>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16" name="等腰三角形 15"/>
          <p:cNvSpPr/>
          <p:nvPr/>
        </p:nvSpPr>
        <p:spPr bwMode="auto">
          <a:xfrm>
            <a:off x="4523486" y="4563957"/>
            <a:ext cx="419260" cy="367399"/>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lstStyle/>
          <a:p>
            <a:pPr defTabSz="913765" fontAlgn="base">
              <a:spcBef>
                <a:spcPct val="0"/>
              </a:spcBef>
              <a:spcAft>
                <a:spcPct val="0"/>
              </a:spcAft>
            </a:pPr>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17" name="TextBox 15"/>
          <p:cNvSpPr txBox="1"/>
          <p:nvPr/>
        </p:nvSpPr>
        <p:spPr>
          <a:xfrm>
            <a:off x="6687135" y="3122269"/>
            <a:ext cx="2551756" cy="683007"/>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lnSpc>
                <a:spcPct val="120000"/>
              </a:lnSpc>
            </a:pPr>
            <a:r>
              <a:rPr lang="zh-CN" altLang="en-US" sz="1600" dirty="0" smtClean="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免费的工作餐、加班餐，额外提供餐补</a:t>
            </a:r>
            <a:endPar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nvGrpSpPr>
          <p:cNvPr id="18" name="组合 17"/>
          <p:cNvGrpSpPr/>
          <p:nvPr/>
        </p:nvGrpSpPr>
        <p:grpSpPr>
          <a:xfrm>
            <a:off x="4992859" y="1185396"/>
            <a:ext cx="1298330" cy="1109865"/>
            <a:chOff x="4192788" y="1185021"/>
            <a:chExt cx="1299006" cy="1110443"/>
          </a:xfrm>
        </p:grpSpPr>
        <p:sp>
          <p:nvSpPr>
            <p:cNvPr id="19" name="Oval 5"/>
            <p:cNvSpPr>
              <a:spLocks noChangeArrowheads="1"/>
            </p:cNvSpPr>
            <p:nvPr/>
          </p:nvSpPr>
          <p:spPr bwMode="auto">
            <a:xfrm>
              <a:off x="4297463" y="1185021"/>
              <a:ext cx="1106221" cy="1110443"/>
            </a:xfrm>
            <a:prstGeom prst="ellipse">
              <a:avLst/>
            </a:prstGeom>
            <a:solidFill>
              <a:schemeClr val="accent1"/>
            </a:solidFill>
            <a:ln>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0" name="TextBox 22"/>
            <p:cNvSpPr txBox="1"/>
            <p:nvPr/>
          </p:nvSpPr>
          <p:spPr>
            <a:xfrm>
              <a:off x="4192788" y="1479582"/>
              <a:ext cx="1299006" cy="511560"/>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lgn="ctr">
                <a:lnSpc>
                  <a:spcPct val="120000"/>
                </a:lnSpc>
              </a:pPr>
              <a:r>
                <a:rPr lang="zh-CN" altLang="en-US" sz="2400" b="1" dirty="0" smtClean="0">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住宿</a:t>
              </a:r>
              <a:endParaRPr lang="zh-CN" altLang="en-US" sz="2400" b="1" dirty="0">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endParaRPr>
            </a:p>
          </p:txBody>
        </p:sp>
      </p:grpSp>
      <p:grpSp>
        <p:nvGrpSpPr>
          <p:cNvPr id="21" name="组合 20"/>
          <p:cNvGrpSpPr/>
          <p:nvPr/>
        </p:nvGrpSpPr>
        <p:grpSpPr>
          <a:xfrm>
            <a:off x="5406301" y="2921063"/>
            <a:ext cx="1298330" cy="1108459"/>
            <a:chOff x="4606445" y="2921593"/>
            <a:chExt cx="1299006" cy="1109036"/>
          </a:xfrm>
        </p:grpSpPr>
        <p:sp>
          <p:nvSpPr>
            <p:cNvPr id="22" name="Oval 6"/>
            <p:cNvSpPr>
              <a:spLocks noChangeArrowheads="1"/>
            </p:cNvSpPr>
            <p:nvPr/>
          </p:nvSpPr>
          <p:spPr bwMode="auto">
            <a:xfrm>
              <a:off x="4713604" y="2921593"/>
              <a:ext cx="1106221" cy="1109036"/>
            </a:xfrm>
            <a:prstGeom prst="ellipse">
              <a:avLst/>
            </a:prstGeom>
            <a:solidFill>
              <a:schemeClr val="accent2"/>
            </a:solidFill>
            <a:ln w="19050">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3" name="TextBox 26"/>
            <p:cNvSpPr txBox="1"/>
            <p:nvPr/>
          </p:nvSpPr>
          <p:spPr>
            <a:xfrm>
              <a:off x="4606445" y="3210411"/>
              <a:ext cx="1299006" cy="511688"/>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lgn="ctr">
                <a:lnSpc>
                  <a:spcPct val="120000"/>
                </a:lnSpc>
              </a:pPr>
              <a:r>
                <a:rPr lang="zh-CN" altLang="en-US" sz="2400" b="1" dirty="0" smtClean="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就餐</a:t>
              </a:r>
              <a:endParaRPr lang="zh-CN" altLang="en-US" sz="2400" b="1" dirty="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nvGrpSpPr>
          <p:cNvPr id="24" name="组合 23"/>
          <p:cNvGrpSpPr/>
          <p:nvPr/>
        </p:nvGrpSpPr>
        <p:grpSpPr>
          <a:xfrm>
            <a:off x="4971100" y="4569531"/>
            <a:ext cx="1298330" cy="1109865"/>
            <a:chOff x="4171017" y="4570920"/>
            <a:chExt cx="1299006" cy="1110443"/>
          </a:xfrm>
        </p:grpSpPr>
        <p:sp>
          <p:nvSpPr>
            <p:cNvPr id="25" name="Oval 7"/>
            <p:cNvSpPr>
              <a:spLocks noChangeArrowheads="1"/>
            </p:cNvSpPr>
            <p:nvPr/>
          </p:nvSpPr>
          <p:spPr bwMode="auto">
            <a:xfrm>
              <a:off x="4274034" y="4570920"/>
              <a:ext cx="1106221" cy="1110443"/>
            </a:xfrm>
            <a:prstGeom prst="ellipse">
              <a:avLst/>
            </a:prstGeom>
            <a:solidFill>
              <a:schemeClr val="accent3"/>
            </a:solidFill>
            <a:ln w="19050">
              <a:noFill/>
            </a:ln>
          </p:spPr>
          <p:txBody>
            <a:bodyPr vert="horz" wrap="square" lIns="91392" tIns="45696" rIns="91392" bIns="45696" numCol="1" anchor="t" anchorCtr="0" compatLnSpc="1"/>
            <a:lstStyle/>
            <a:p>
              <a:endParaRPr lang="zh-CN" altLang="en-US"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6" name="TextBox 30"/>
            <p:cNvSpPr txBox="1"/>
            <p:nvPr/>
          </p:nvSpPr>
          <p:spPr>
            <a:xfrm>
              <a:off x="4171017" y="4881912"/>
              <a:ext cx="1299006" cy="511688"/>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lgn="ctr">
                <a:lnSpc>
                  <a:spcPct val="120000"/>
                </a:lnSpc>
              </a:pPr>
              <a:r>
                <a:rPr lang="zh-CN" altLang="en-US" sz="2400" b="1" dirty="0" smtClean="0">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津贴</a:t>
              </a:r>
              <a:endParaRPr lang="zh-CN" altLang="en-US" sz="2400" b="1" dirty="0">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srcRect l="51080" t="100000" r="37513" b="-190"/>
          <a:stretch>
            <a:fillRect/>
          </a:stretch>
        </p:blipFill>
        <p:spPr>
          <a:xfrm>
            <a:off x="12381352" y="6563655"/>
            <a:ext cx="1490011" cy="11423"/>
          </a:xfrm>
          <a:custGeom>
            <a:avLst/>
            <a:gdLst/>
            <a:ahLst/>
            <a:cxnLst/>
            <a:rect l="l" t="t" r="r" b="b"/>
            <a:pathLst>
              <a:path w="1490011" h="11423">
                <a:moveTo>
                  <a:pt x="0" y="0"/>
                </a:moveTo>
                <a:lnTo>
                  <a:pt x="1490011" y="0"/>
                </a:lnTo>
                <a:lnTo>
                  <a:pt x="1490011" y="11423"/>
                </a:lnTo>
                <a:lnTo>
                  <a:pt x="0" y="11423"/>
                </a:lnTo>
                <a:lnTo>
                  <a:pt x="0" y="0"/>
                </a:lnTo>
                <a:close/>
              </a:path>
            </a:pathLst>
          </a:custGeom>
          <a:noFill/>
          <a:ln>
            <a:noFill/>
          </a:ln>
        </p:spPr>
      </p:pic>
      <p:pic>
        <p:nvPicPr>
          <p:cNvPr id="57355"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grpSp>
        <p:nvGrpSpPr>
          <p:cNvPr id="12" name="组合 23"/>
          <p:cNvGrpSpPr/>
          <p:nvPr/>
        </p:nvGrpSpPr>
        <p:grpSpPr bwMode="auto">
          <a:xfrm>
            <a:off x="449263" y="519113"/>
            <a:ext cx="3176514" cy="596900"/>
            <a:chOff x="690074" y="399635"/>
            <a:chExt cx="3176596" cy="596526"/>
          </a:xfrm>
        </p:grpSpPr>
        <p:sp>
          <p:nvSpPr>
            <p:cNvPr id="13" name="平行四边形 12"/>
            <p:cNvSpPr/>
            <p:nvPr/>
          </p:nvSpPr>
          <p:spPr>
            <a:xfrm>
              <a:off x="690074" y="399635"/>
              <a:ext cx="3176596" cy="596526"/>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Heiti SC Light" panose="02000000000000000000" pitchFamily="2" charset="-128"/>
                <a:ea typeface="Heiti SC Light" panose="02000000000000000000" pitchFamily="2" charset="-128"/>
              </a:endParaRPr>
            </a:p>
          </p:txBody>
        </p:sp>
        <p:sp>
          <p:nvSpPr>
            <p:cNvPr id="15" name="矩形 14"/>
            <p:cNvSpPr/>
            <p:nvPr/>
          </p:nvSpPr>
          <p:spPr>
            <a:xfrm>
              <a:off x="917092" y="504344"/>
              <a:ext cx="1319626" cy="461376"/>
            </a:xfrm>
            <a:prstGeom prst="rect">
              <a:avLst/>
            </a:prstGeom>
          </p:spPr>
          <p:txBody>
            <a:bodyPr wrap="none">
              <a:spAutoFit/>
            </a:bodyPr>
            <a:lstStyle/>
            <a:p>
              <a:pPr eaLnBrk="1" fontAlgn="auto" hangingPunct="1">
                <a:spcBef>
                  <a:spcPts val="0"/>
                </a:spcBef>
                <a:spcAft>
                  <a:spcPts val="0"/>
                </a:spcAft>
                <a:defRPr/>
              </a:pPr>
              <a:r>
                <a:rPr lang="zh-CN" altLang="en-US" sz="2400" dirty="0" smtClean="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招聘政策</a:t>
              </a:r>
              <a:endParaRPr lang="zh-CN" altLang="en-US" sz="2400" dirty="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grpSp>
      <p:cxnSp>
        <p:nvCxnSpPr>
          <p:cNvPr id="7" name="Straight Connector 65"/>
          <p:cNvCxnSpPr/>
          <p:nvPr/>
        </p:nvCxnSpPr>
        <p:spPr>
          <a:xfrm>
            <a:off x="4682756" y="5358005"/>
            <a:ext cx="1554731" cy="0"/>
          </a:xfrm>
          <a:prstGeom prst="line">
            <a:avLst/>
          </a:prstGeom>
          <a:ln w="12700">
            <a:solidFill>
              <a:schemeClr val="tx1">
                <a:lumMod val="85000"/>
                <a:lumOff val="1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64"/>
          <p:cNvCxnSpPr/>
          <p:nvPr/>
        </p:nvCxnSpPr>
        <p:spPr>
          <a:xfrm>
            <a:off x="4935284" y="4166194"/>
            <a:ext cx="2158876" cy="0"/>
          </a:xfrm>
          <a:prstGeom prst="line">
            <a:avLst/>
          </a:prstGeom>
          <a:ln w="12700">
            <a:solidFill>
              <a:schemeClr val="tx1">
                <a:lumMod val="85000"/>
                <a:lumOff val="1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63"/>
          <p:cNvCxnSpPr/>
          <p:nvPr/>
        </p:nvCxnSpPr>
        <p:spPr>
          <a:xfrm>
            <a:off x="4537929" y="3070871"/>
            <a:ext cx="1799063" cy="0"/>
          </a:xfrm>
          <a:prstGeom prst="line">
            <a:avLst/>
          </a:prstGeom>
          <a:ln w="12700">
            <a:solidFill>
              <a:schemeClr val="tx1">
                <a:lumMod val="85000"/>
                <a:lumOff val="1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62"/>
          <p:cNvCxnSpPr/>
          <p:nvPr/>
        </p:nvCxnSpPr>
        <p:spPr>
          <a:xfrm>
            <a:off x="3916267" y="1875829"/>
            <a:ext cx="1370280" cy="0"/>
          </a:xfrm>
          <a:prstGeom prst="line">
            <a:avLst/>
          </a:prstGeom>
          <a:ln w="12700">
            <a:solidFill>
              <a:schemeClr val="tx1">
                <a:lumMod val="85000"/>
                <a:lumOff val="1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4"/>
          <p:cNvGrpSpPr/>
          <p:nvPr/>
        </p:nvGrpSpPr>
        <p:grpSpPr>
          <a:xfrm>
            <a:off x="3736734" y="4813051"/>
            <a:ext cx="1192047" cy="1134918"/>
            <a:chOff x="6139503" y="4859013"/>
            <a:chExt cx="1192668" cy="1135509"/>
          </a:xfrm>
          <a:noFill/>
        </p:grpSpPr>
        <p:sp>
          <p:nvSpPr>
            <p:cNvPr id="16" name="Rounded Rectangle 5"/>
            <p:cNvSpPr>
              <a:spLocks noChangeArrowheads="1"/>
            </p:cNvSpPr>
            <p:nvPr/>
          </p:nvSpPr>
          <p:spPr bwMode="auto">
            <a:xfrm>
              <a:off x="6139503" y="4871969"/>
              <a:ext cx="1192668" cy="1122553"/>
            </a:xfrm>
            <a:prstGeom prst="roundRect">
              <a:avLst>
                <a:gd name="adj" fmla="val 9375"/>
              </a:avLst>
            </a:prstGeom>
            <a:solidFill>
              <a:schemeClr val="accent4"/>
            </a:solidFill>
            <a:ln w="25400">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17" name="TextBox 21"/>
            <p:cNvSpPr txBox="1">
              <a:spLocks noChangeArrowheads="1"/>
            </p:cNvSpPr>
            <p:nvPr/>
          </p:nvSpPr>
          <p:spPr bwMode="auto">
            <a:xfrm>
              <a:off x="6420131" y="4859013"/>
              <a:ext cx="771727" cy="1108108"/>
            </a:xfrm>
            <a:prstGeom prst="rect">
              <a:avLst/>
            </a:prstGeom>
            <a:grpFill/>
            <a:ln w="25400">
              <a:noFill/>
              <a:miter lim="800000"/>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nb-NO" altLang="id-ID" sz="6595"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4</a:t>
              </a:r>
              <a:endParaRPr lang="nb-NO" altLang="id-ID" sz="6595"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nvGrpSpPr>
          <p:cNvPr id="18" name="Group 7"/>
          <p:cNvGrpSpPr/>
          <p:nvPr/>
        </p:nvGrpSpPr>
        <p:grpSpPr>
          <a:xfrm>
            <a:off x="4094501" y="3670530"/>
            <a:ext cx="1192047" cy="1155471"/>
            <a:chOff x="6420131" y="3715897"/>
            <a:chExt cx="1192668" cy="1156073"/>
          </a:xfrm>
          <a:noFill/>
        </p:grpSpPr>
        <p:sp>
          <p:nvSpPr>
            <p:cNvPr id="19" name="Rounded Rectangle 8"/>
            <p:cNvSpPr>
              <a:spLocks noChangeArrowheads="1"/>
            </p:cNvSpPr>
            <p:nvPr/>
          </p:nvSpPr>
          <p:spPr bwMode="auto">
            <a:xfrm>
              <a:off x="6420131" y="3749417"/>
              <a:ext cx="1192668" cy="1122553"/>
            </a:xfrm>
            <a:prstGeom prst="roundRect">
              <a:avLst>
                <a:gd name="adj" fmla="val 9375"/>
              </a:avLst>
            </a:prstGeom>
            <a:solidFill>
              <a:schemeClr val="accent3"/>
            </a:solidFill>
            <a:ln w="25400">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0" name="TextBox 22"/>
            <p:cNvSpPr txBox="1">
              <a:spLocks noChangeArrowheads="1"/>
            </p:cNvSpPr>
            <p:nvPr/>
          </p:nvSpPr>
          <p:spPr bwMode="auto">
            <a:xfrm>
              <a:off x="6700154" y="3715897"/>
              <a:ext cx="771727" cy="1108108"/>
            </a:xfrm>
            <a:prstGeom prst="rect">
              <a:avLst/>
            </a:prstGeom>
            <a:grpFill/>
            <a:ln w="25400">
              <a:noFill/>
              <a:miter lim="800000"/>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nb-NO" altLang="id-ID" sz="6595"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3</a:t>
              </a:r>
              <a:endParaRPr lang="nb-NO" altLang="id-ID" sz="6595"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nvGrpSpPr>
          <p:cNvPr id="21" name="Group 10"/>
          <p:cNvGrpSpPr/>
          <p:nvPr/>
        </p:nvGrpSpPr>
        <p:grpSpPr>
          <a:xfrm>
            <a:off x="3596494" y="2582064"/>
            <a:ext cx="1192047" cy="1121969"/>
            <a:chOff x="5999190" y="2626865"/>
            <a:chExt cx="1192668" cy="1122553"/>
          </a:xfrm>
          <a:noFill/>
        </p:grpSpPr>
        <p:sp>
          <p:nvSpPr>
            <p:cNvPr id="22" name="Rounded Rectangle 11"/>
            <p:cNvSpPr>
              <a:spLocks noChangeArrowheads="1"/>
            </p:cNvSpPr>
            <p:nvPr/>
          </p:nvSpPr>
          <p:spPr bwMode="auto">
            <a:xfrm>
              <a:off x="5999190" y="2626865"/>
              <a:ext cx="1192668" cy="1122553"/>
            </a:xfrm>
            <a:prstGeom prst="roundRect">
              <a:avLst>
                <a:gd name="adj" fmla="val 9375"/>
              </a:avLst>
            </a:prstGeom>
            <a:solidFill>
              <a:schemeClr val="accent2"/>
            </a:solidFill>
            <a:ln w="25400">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3" name="TextBox 23"/>
            <p:cNvSpPr txBox="1">
              <a:spLocks noChangeArrowheads="1"/>
            </p:cNvSpPr>
            <p:nvPr/>
          </p:nvSpPr>
          <p:spPr bwMode="auto">
            <a:xfrm>
              <a:off x="6319130" y="2641309"/>
              <a:ext cx="771727" cy="1108108"/>
            </a:xfrm>
            <a:prstGeom prst="rect">
              <a:avLst/>
            </a:prstGeom>
            <a:grpFill/>
            <a:ln w="25400">
              <a:noFill/>
              <a:miter lim="800000"/>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nb-NO" altLang="id-ID" sz="6595"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2</a:t>
              </a:r>
              <a:endParaRPr lang="nb-NO" altLang="id-ID" sz="6595"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nvGrpSpPr>
          <p:cNvPr id="24" name="Group 13"/>
          <p:cNvGrpSpPr/>
          <p:nvPr/>
        </p:nvGrpSpPr>
        <p:grpSpPr>
          <a:xfrm>
            <a:off x="3000474" y="1467682"/>
            <a:ext cx="1192047" cy="1176907"/>
            <a:chOff x="5402860" y="1511902"/>
            <a:chExt cx="1192668" cy="1177520"/>
          </a:xfrm>
          <a:solidFill>
            <a:srgbClr val="C00000"/>
          </a:solidFill>
        </p:grpSpPr>
        <p:sp>
          <p:nvSpPr>
            <p:cNvPr id="25" name="Rounded Rectangle 14"/>
            <p:cNvSpPr>
              <a:spLocks noChangeArrowheads="1"/>
            </p:cNvSpPr>
            <p:nvPr/>
          </p:nvSpPr>
          <p:spPr bwMode="auto">
            <a:xfrm rot="20684149">
              <a:off x="5402860" y="1566869"/>
              <a:ext cx="1192668" cy="1122553"/>
            </a:xfrm>
            <a:prstGeom prst="roundRect">
              <a:avLst>
                <a:gd name="adj" fmla="val 9375"/>
              </a:avLst>
            </a:prstGeom>
            <a:solidFill>
              <a:schemeClr val="accent1"/>
            </a:solidFill>
            <a:ln w="25400">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8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6" name="TextBox 24"/>
            <p:cNvSpPr txBox="1">
              <a:spLocks noChangeArrowheads="1"/>
            </p:cNvSpPr>
            <p:nvPr/>
          </p:nvSpPr>
          <p:spPr bwMode="auto">
            <a:xfrm rot="20681241">
              <a:off x="5692174" y="1511902"/>
              <a:ext cx="771727" cy="1108108"/>
            </a:xfrm>
            <a:prstGeom prst="rect">
              <a:avLst/>
            </a:prstGeom>
            <a:noFill/>
            <a:ln w="25400">
              <a:noFill/>
              <a:miter lim="800000"/>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nb-NO" altLang="id-ID" sz="6595"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1</a:t>
              </a:r>
              <a:endParaRPr lang="nb-NO" altLang="id-ID" sz="6595"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nvGrpSpPr>
          <p:cNvPr id="27" name="组合 26"/>
          <p:cNvGrpSpPr/>
          <p:nvPr/>
        </p:nvGrpSpPr>
        <p:grpSpPr>
          <a:xfrm>
            <a:off x="5146719" y="1528567"/>
            <a:ext cx="787090" cy="787090"/>
            <a:chOff x="5077389" y="1398103"/>
            <a:chExt cx="787500" cy="787500"/>
          </a:xfrm>
        </p:grpSpPr>
        <p:sp>
          <p:nvSpPr>
            <p:cNvPr id="28" name="Oval 28"/>
            <p:cNvSpPr/>
            <p:nvPr/>
          </p:nvSpPr>
          <p:spPr>
            <a:xfrm>
              <a:off x="5077389" y="1398103"/>
              <a:ext cx="787500" cy="7875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nvGrpSpPr>
            <p:cNvPr id="29" name="Group 38"/>
            <p:cNvGrpSpPr>
              <a:grpSpLocks noChangeAspect="1"/>
            </p:cNvGrpSpPr>
            <p:nvPr/>
          </p:nvGrpSpPr>
          <p:grpSpPr>
            <a:xfrm>
              <a:off x="5225672" y="1549505"/>
              <a:ext cx="487503" cy="487503"/>
              <a:chOff x="-2771775" y="66675"/>
              <a:chExt cx="827087" cy="827088"/>
            </a:xfrm>
            <a:solidFill>
              <a:schemeClr val="accent2">
                <a:lumMod val="95000"/>
              </a:schemeClr>
            </a:solidFill>
          </p:grpSpPr>
          <p:sp>
            <p:nvSpPr>
              <p:cNvPr id="30"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solidFill>
                <a:schemeClr val="bg1">
                  <a:lumMod val="95000"/>
                </a:schemeClr>
              </a:solidFill>
              <a:ln w="9525">
                <a:solidFill>
                  <a:schemeClr val="bg1">
                    <a:lumMod val="95000"/>
                  </a:schemeClr>
                </a:solidFill>
                <a:round/>
              </a:ln>
              <a:effectLst>
                <a:outerShdw blurRad="50800" dist="38100" dir="2700000" algn="tl" rotWithShape="0">
                  <a:prstClr val="black">
                    <a:alpha val="40000"/>
                  </a:prstClr>
                </a:outerShdw>
              </a:effectLst>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1"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solidFill>
                <a:schemeClr val="bg1">
                  <a:lumMod val="95000"/>
                </a:schemeClr>
              </a:solidFill>
              <a:ln w="9525">
                <a:solidFill>
                  <a:schemeClr val="bg1">
                    <a:lumMod val="95000"/>
                  </a:schemeClr>
                </a:solidFill>
                <a:round/>
              </a:ln>
              <a:effectLst>
                <a:outerShdw blurRad="50800" dist="38100" dir="2700000" algn="tl" rotWithShape="0">
                  <a:prstClr val="black">
                    <a:alpha val="40000"/>
                  </a:prstClr>
                </a:outerShdw>
              </a:effectLst>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2"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solidFill>
                <a:schemeClr val="bg1">
                  <a:lumMod val="95000"/>
                </a:schemeClr>
              </a:solidFill>
              <a:ln w="9525">
                <a:solidFill>
                  <a:schemeClr val="bg1">
                    <a:lumMod val="95000"/>
                  </a:schemeClr>
                </a:solidFill>
                <a:round/>
              </a:ln>
              <a:effectLst>
                <a:outerShdw blurRad="50800" dist="38100" dir="2700000" algn="tl" rotWithShape="0">
                  <a:prstClr val="black">
                    <a:alpha val="40000"/>
                  </a:prstClr>
                </a:outerShdw>
              </a:effectLst>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grpSp>
        <p:nvGrpSpPr>
          <p:cNvPr id="33" name="组合 32"/>
          <p:cNvGrpSpPr/>
          <p:nvPr/>
        </p:nvGrpSpPr>
        <p:grpSpPr>
          <a:xfrm>
            <a:off x="6038274" y="4946182"/>
            <a:ext cx="787090" cy="787090"/>
            <a:chOff x="5969408" y="4817498"/>
            <a:chExt cx="787500" cy="787500"/>
          </a:xfrm>
        </p:grpSpPr>
        <p:sp>
          <p:nvSpPr>
            <p:cNvPr id="34" name="Oval 31"/>
            <p:cNvSpPr/>
            <p:nvPr/>
          </p:nvSpPr>
          <p:spPr>
            <a:xfrm>
              <a:off x="5969408" y="4817498"/>
              <a:ext cx="787500" cy="78750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nvGrpSpPr>
            <p:cNvPr id="35" name="Group 42"/>
            <p:cNvGrpSpPr/>
            <p:nvPr/>
          </p:nvGrpSpPr>
          <p:grpSpPr>
            <a:xfrm>
              <a:off x="6143519" y="5043327"/>
              <a:ext cx="432364" cy="330459"/>
              <a:chOff x="5516563" y="84138"/>
              <a:chExt cx="1414463" cy="1081087"/>
            </a:xfrm>
            <a:solidFill>
              <a:schemeClr val="accent2">
                <a:lumMod val="95000"/>
              </a:schemeClr>
            </a:solidFill>
          </p:grpSpPr>
          <p:sp>
            <p:nvSpPr>
              <p:cNvPr id="36"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solidFill>
                <a:schemeClr val="bg1"/>
              </a:solidFill>
              <a:ln w="9525">
                <a:noFill/>
                <a:round/>
              </a:ln>
              <a:effectLst>
                <a:outerShdw blurRad="50800" dist="38100" dir="2700000" algn="tl" rotWithShape="0">
                  <a:prstClr val="black">
                    <a:alpha val="40000"/>
                  </a:prstClr>
                </a:outerShdw>
              </a:effectLst>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7"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solidFill>
                <a:schemeClr val="bg1"/>
              </a:solidFill>
              <a:ln w="9525">
                <a:noFill/>
                <a:round/>
              </a:ln>
              <a:effectLst>
                <a:outerShdw blurRad="50800" dist="38100" dir="2700000" algn="tl" rotWithShape="0">
                  <a:prstClr val="black">
                    <a:alpha val="40000"/>
                  </a:prstClr>
                </a:outerShdw>
              </a:effectLst>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8"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solidFill>
                <a:schemeClr val="bg1"/>
              </a:solidFill>
              <a:ln w="9525">
                <a:noFill/>
                <a:round/>
              </a:ln>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9"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solidFill>
                <a:schemeClr val="bg1"/>
              </a:solidFill>
              <a:ln w="9525">
                <a:noFill/>
                <a:round/>
              </a:ln>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40"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solidFill>
                <a:schemeClr val="bg1"/>
              </a:solidFill>
              <a:ln w="9525">
                <a:noFill/>
                <a:round/>
              </a:ln>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41"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solidFill>
                <a:schemeClr val="bg1"/>
              </a:solidFill>
              <a:ln w="9525">
                <a:noFill/>
                <a:round/>
              </a:ln>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42" name="Freeform 19"/>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solidFill>
                <a:schemeClr val="bg1"/>
              </a:solidFill>
              <a:ln w="9525">
                <a:noFill/>
                <a:round/>
              </a:ln>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grpSp>
        <p:nvGrpSpPr>
          <p:cNvPr id="43" name="组合 42"/>
          <p:cNvGrpSpPr/>
          <p:nvPr/>
        </p:nvGrpSpPr>
        <p:grpSpPr>
          <a:xfrm>
            <a:off x="6742944" y="3770785"/>
            <a:ext cx="787090" cy="787090"/>
            <a:chOff x="6785902" y="3641489"/>
            <a:chExt cx="787500" cy="787500"/>
          </a:xfrm>
        </p:grpSpPr>
        <p:sp>
          <p:nvSpPr>
            <p:cNvPr id="44" name="Oval 34"/>
            <p:cNvSpPr/>
            <p:nvPr/>
          </p:nvSpPr>
          <p:spPr>
            <a:xfrm>
              <a:off x="6785902" y="3641489"/>
              <a:ext cx="787500" cy="7875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nvGrpSpPr>
            <p:cNvPr id="45" name="Group 50"/>
            <p:cNvGrpSpPr/>
            <p:nvPr/>
          </p:nvGrpSpPr>
          <p:grpSpPr>
            <a:xfrm>
              <a:off x="6955186" y="3859312"/>
              <a:ext cx="447407" cy="385293"/>
              <a:chOff x="2727325" y="-39687"/>
              <a:chExt cx="1463675" cy="1260475"/>
            </a:xfrm>
            <a:solidFill>
              <a:schemeClr val="accent2">
                <a:lumMod val="95000"/>
              </a:schemeClr>
            </a:solidFill>
          </p:grpSpPr>
          <p:sp>
            <p:nvSpPr>
              <p:cNvPr id="46"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solidFill>
                <a:schemeClr val="bg1">
                  <a:lumMod val="95000"/>
                </a:schemeClr>
              </a:solidFill>
              <a:ln w="9525">
                <a:noFill/>
                <a:round/>
              </a:ln>
              <a:effectLst>
                <a:outerShdw blurRad="50800" dist="38100" dir="2700000" algn="tl" rotWithShape="0">
                  <a:prstClr val="black">
                    <a:alpha val="40000"/>
                  </a:prstClr>
                </a:outerShdw>
              </a:effectLst>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47" name="Freeform 21"/>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solidFill>
                <a:schemeClr val="bg1">
                  <a:lumMod val="95000"/>
                </a:schemeClr>
              </a:solidFill>
              <a:ln w="9525">
                <a:noFill/>
                <a:round/>
              </a:ln>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grpSp>
      <p:grpSp>
        <p:nvGrpSpPr>
          <p:cNvPr id="48" name="组合 47"/>
          <p:cNvGrpSpPr/>
          <p:nvPr/>
        </p:nvGrpSpPr>
        <p:grpSpPr>
          <a:xfrm>
            <a:off x="5853964" y="2662294"/>
            <a:ext cx="787090" cy="787090"/>
            <a:chOff x="5785002" y="2477992"/>
            <a:chExt cx="787500" cy="787500"/>
          </a:xfrm>
        </p:grpSpPr>
        <p:sp>
          <p:nvSpPr>
            <p:cNvPr id="49" name="Oval 37"/>
            <p:cNvSpPr/>
            <p:nvPr/>
          </p:nvSpPr>
          <p:spPr>
            <a:xfrm>
              <a:off x="5785002" y="2477992"/>
              <a:ext cx="787500" cy="7875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0" name="Freeform 13"/>
            <p:cNvSpPr>
              <a:spLocks noChangeAspect="1" noEditPoints="1"/>
            </p:cNvSpPr>
            <p:nvPr/>
          </p:nvSpPr>
          <p:spPr bwMode="auto">
            <a:xfrm>
              <a:off x="5981570" y="2646887"/>
              <a:ext cx="423378" cy="412299"/>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txBody>
            <a:bodyPr vert="horz" wrap="square" lIns="91392" tIns="45696" rIns="91392" bIns="45696" numCol="1" anchor="t" anchorCtr="0" compatLnSpc="1"/>
            <a:lstStyle/>
            <a:p>
              <a:endParaRPr lang="id-ID" sz="160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grpSp>
      <p:sp>
        <p:nvSpPr>
          <p:cNvPr id="51" name="TextBox 46"/>
          <p:cNvSpPr txBox="1"/>
          <p:nvPr/>
        </p:nvSpPr>
        <p:spPr>
          <a:xfrm>
            <a:off x="6144836" y="1520579"/>
            <a:ext cx="1764477" cy="338378"/>
          </a:xfrm>
          <a:prstGeom prst="rect">
            <a:avLst/>
          </a:prstGeom>
          <a:noFill/>
        </p:spPr>
        <p:txBody>
          <a:bodyPr wrap="square" rtlCol="0">
            <a:spAutoFit/>
          </a:bodyPr>
          <a:lstStyle/>
          <a:p>
            <a:r>
              <a:rPr lang="zh-CN" altLang="en-US" sz="16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购车福利</a:t>
            </a:r>
            <a:endParaRPr lang="id-ID" sz="16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2" name="TextBox 47"/>
          <p:cNvSpPr txBox="1"/>
          <p:nvPr/>
        </p:nvSpPr>
        <p:spPr>
          <a:xfrm>
            <a:off x="6150580" y="1870710"/>
            <a:ext cx="3950951" cy="850265"/>
          </a:xfrm>
          <a:prstGeom prst="rect">
            <a:avLst/>
          </a:prstGeom>
          <a:noFill/>
        </p:spPr>
        <p:txBody>
          <a:bodyPr wrap="square" rIns="143925" bIns="35981" numCol="1" spcCol="360000">
            <a:spAutoFit/>
          </a:bodyPr>
          <a:lstStyle/>
          <a:p>
            <a:pPr>
              <a:defRPr/>
            </a:pP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员工购</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车长城全系车型，</a:t>
            </a:r>
            <a:r>
              <a:rPr lang="zh-CN" altLang="en-US" sz="1800" b="1" dirty="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享受</a:t>
            </a:r>
            <a:r>
              <a:rPr lang="en-US" altLang="zh-CN" sz="1800" b="1" dirty="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15%</a:t>
            </a:r>
            <a:r>
              <a:rPr lang="zh-CN" altLang="en-US" sz="1800" b="1" dirty="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优惠</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；额外</a:t>
            </a: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享受</a:t>
            </a:r>
            <a:r>
              <a:rPr lang="zh-CN" altLang="en-US" sz="1800" b="1" dirty="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油</a:t>
            </a:r>
            <a:r>
              <a:rPr lang="zh-CN" altLang="en-US" sz="1800" b="1" dirty="0" smtClean="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补</a:t>
            </a:r>
            <a:r>
              <a:rPr lang="en-US" altLang="zh-CN" sz="1800" b="1" dirty="0" smtClean="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150-2000</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不等；亲属</a:t>
            </a: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购车</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优惠</a:t>
            </a: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红包</a:t>
            </a:r>
            <a:endPar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3" name="TextBox 48"/>
          <p:cNvSpPr txBox="1"/>
          <p:nvPr/>
        </p:nvSpPr>
        <p:spPr>
          <a:xfrm>
            <a:off x="6818365" y="2629507"/>
            <a:ext cx="1764477" cy="338378"/>
          </a:xfrm>
          <a:prstGeom prst="rect">
            <a:avLst/>
          </a:prstGeom>
          <a:noFill/>
        </p:spPr>
        <p:txBody>
          <a:bodyPr wrap="square" rtlCol="0">
            <a:spAutoFit/>
          </a:bodyPr>
          <a:lstStyle/>
          <a:p>
            <a:r>
              <a:rPr lang="zh-CN" altLang="en-US" sz="16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多重礼包</a:t>
            </a:r>
            <a:endParaRPr lang="id-ID" sz="16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4" name="TextBox 49"/>
          <p:cNvSpPr txBox="1"/>
          <p:nvPr/>
        </p:nvSpPr>
        <p:spPr>
          <a:xfrm>
            <a:off x="6824110" y="2979638"/>
            <a:ext cx="3615124" cy="728830"/>
          </a:xfrm>
          <a:prstGeom prst="rect">
            <a:avLst/>
          </a:prstGeom>
          <a:noFill/>
        </p:spPr>
        <p:txBody>
          <a:bodyPr wrap="square" rIns="143925" bIns="35981" numCol="1" spcCol="360000">
            <a:spAutoFit/>
          </a:bodyPr>
          <a:lstStyle/>
          <a:p>
            <a:pPr>
              <a:defRPr/>
            </a:pP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结婚大礼包；生育大礼包</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；妇女节</a:t>
            </a: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大礼包；生日大礼包</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；春节</a:t>
            </a: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、中秋过节；福利费</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；老寿星</a:t>
            </a:r>
            <a:r>
              <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福利费；</a:t>
            </a:r>
            <a:endPar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5" name="TextBox 50"/>
          <p:cNvSpPr txBox="1"/>
          <p:nvPr/>
        </p:nvSpPr>
        <p:spPr>
          <a:xfrm>
            <a:off x="7688759" y="3836415"/>
            <a:ext cx="1764477" cy="338378"/>
          </a:xfrm>
          <a:prstGeom prst="rect">
            <a:avLst/>
          </a:prstGeom>
          <a:noFill/>
        </p:spPr>
        <p:txBody>
          <a:bodyPr wrap="square" rtlCol="0">
            <a:spAutoFit/>
          </a:bodyPr>
          <a:lstStyle/>
          <a:p>
            <a:r>
              <a:rPr lang="zh-CN" altLang="en-US" sz="16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多重带薪假</a:t>
            </a:r>
            <a:endParaRPr lang="id-ID" sz="16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6" name="TextBox 51"/>
          <p:cNvSpPr txBox="1"/>
          <p:nvPr/>
        </p:nvSpPr>
        <p:spPr>
          <a:xfrm>
            <a:off x="7694505" y="4186545"/>
            <a:ext cx="3615124" cy="573405"/>
          </a:xfrm>
          <a:prstGeom prst="rect">
            <a:avLst/>
          </a:prstGeom>
          <a:noFill/>
        </p:spPr>
        <p:txBody>
          <a:bodyPr wrap="square" rIns="143925" bIns="35981" numCol="1" spcCol="360000">
            <a:spAutoFit/>
          </a:bodyPr>
          <a:lstStyle/>
          <a:p>
            <a:pPr>
              <a:defRPr/>
            </a:pP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法定节假日、</a:t>
            </a:r>
            <a:r>
              <a:rPr lang="en-US" altLang="zh-CN" sz="1800" b="1" dirty="0" smtClean="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10-12</a:t>
            </a:r>
            <a:r>
              <a:rPr lang="zh-CN" altLang="en-US" sz="1800" b="1" dirty="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天春节</a:t>
            </a:r>
            <a:r>
              <a:rPr lang="zh-CN" altLang="en-US" sz="1800" b="1" dirty="0" smtClean="0">
                <a:solidFill>
                  <a:srgbClr val="FF0000"/>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假</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、婚假、护理假、哺乳假等假期</a:t>
            </a:r>
            <a:endPar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7" name="TextBox 52"/>
          <p:cNvSpPr txBox="1"/>
          <p:nvPr/>
        </p:nvSpPr>
        <p:spPr>
          <a:xfrm>
            <a:off x="6989098" y="4941849"/>
            <a:ext cx="1764477" cy="338378"/>
          </a:xfrm>
          <a:prstGeom prst="rect">
            <a:avLst/>
          </a:prstGeom>
          <a:noFill/>
        </p:spPr>
        <p:txBody>
          <a:bodyPr wrap="square" rtlCol="0">
            <a:spAutoFit/>
          </a:bodyPr>
          <a:lstStyle/>
          <a:p>
            <a:r>
              <a:rPr lang="zh-CN" altLang="en-US" sz="16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人才引进政策</a:t>
            </a:r>
            <a:endParaRPr lang="id-ID" sz="16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8" name="TextBox 53"/>
          <p:cNvSpPr txBox="1"/>
          <p:nvPr/>
        </p:nvSpPr>
        <p:spPr>
          <a:xfrm>
            <a:off x="6994843" y="5291980"/>
            <a:ext cx="3615124" cy="513386"/>
          </a:xfrm>
          <a:prstGeom prst="rect">
            <a:avLst/>
          </a:prstGeom>
          <a:noFill/>
        </p:spPr>
        <p:txBody>
          <a:bodyPr wrap="square" rIns="143925" bIns="35981" numCol="1" spcCol="360000">
            <a:spAutoFit/>
          </a:bodyPr>
          <a:lstStyle/>
          <a:p>
            <a:pPr>
              <a:defRPr/>
            </a:pP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各区域政府丰厚的人才引进政策，购房</a:t>
            </a:r>
            <a:r>
              <a:rPr lang="en-US" altLang="zh-CN"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sz="1400"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租房补贴，高层次人才补贴</a:t>
            </a:r>
            <a:endParaRPr lang="zh-CN" altLang="en-US" sz="14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9" name="TextBox 8"/>
          <p:cNvSpPr txBox="1"/>
          <p:nvPr/>
        </p:nvSpPr>
        <p:spPr>
          <a:xfrm rot="1478376">
            <a:off x="218699" y="3934602"/>
            <a:ext cx="4096648" cy="584471"/>
          </a:xfrm>
          <a:prstGeom prst="rect">
            <a:avLst/>
          </a:prstGeom>
          <a:noFill/>
        </p:spPr>
        <p:txBody>
          <a:bodyPr wrap="square" rtlCol="0">
            <a:spAutoFit/>
          </a:bodyPr>
          <a:lstStyle/>
          <a:p>
            <a:pPr algn="ctr"/>
            <a:r>
              <a:rPr lang="zh-CN" altLang="en-US" sz="3200" b="1" dirty="0" smtClean="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其他福利</a:t>
            </a:r>
            <a:endParaRPr lang="zh-CN" altLang="en-US" sz="3200" b="1"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srcRect l="51080" t="100000" r="37513" b="-190"/>
          <a:stretch>
            <a:fillRect/>
          </a:stretch>
        </p:blipFill>
        <p:spPr>
          <a:xfrm>
            <a:off x="12381352" y="6563655"/>
            <a:ext cx="1490011" cy="11423"/>
          </a:xfrm>
          <a:custGeom>
            <a:avLst/>
            <a:gdLst/>
            <a:ahLst/>
            <a:cxnLst/>
            <a:rect l="l" t="t" r="r" b="b"/>
            <a:pathLst>
              <a:path w="1490011" h="11423">
                <a:moveTo>
                  <a:pt x="0" y="0"/>
                </a:moveTo>
                <a:lnTo>
                  <a:pt x="1490011" y="0"/>
                </a:lnTo>
                <a:lnTo>
                  <a:pt x="1490011" y="11423"/>
                </a:lnTo>
                <a:lnTo>
                  <a:pt x="0" y="11423"/>
                </a:lnTo>
                <a:lnTo>
                  <a:pt x="0" y="0"/>
                </a:lnTo>
                <a:close/>
              </a:path>
            </a:pathLst>
          </a:custGeom>
          <a:noFill/>
          <a:ln>
            <a:noFill/>
          </a:ln>
        </p:spPr>
      </p:pic>
      <p:pic>
        <p:nvPicPr>
          <p:cNvPr id="57355"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grpSp>
        <p:nvGrpSpPr>
          <p:cNvPr id="12" name="组合 23"/>
          <p:cNvGrpSpPr/>
          <p:nvPr/>
        </p:nvGrpSpPr>
        <p:grpSpPr bwMode="auto">
          <a:xfrm>
            <a:off x="449263" y="519113"/>
            <a:ext cx="3176514" cy="596900"/>
            <a:chOff x="690074" y="399635"/>
            <a:chExt cx="3176596" cy="596526"/>
          </a:xfrm>
        </p:grpSpPr>
        <p:sp>
          <p:nvSpPr>
            <p:cNvPr id="13" name="平行四边形 12"/>
            <p:cNvSpPr/>
            <p:nvPr/>
          </p:nvSpPr>
          <p:spPr>
            <a:xfrm>
              <a:off x="690074" y="399635"/>
              <a:ext cx="3176596" cy="596526"/>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Heiti SC Light" panose="02000000000000000000" pitchFamily="2" charset="-128"/>
                <a:ea typeface="Heiti SC Light" panose="02000000000000000000" pitchFamily="2" charset="-128"/>
              </a:endParaRPr>
            </a:p>
          </p:txBody>
        </p:sp>
        <p:sp>
          <p:nvSpPr>
            <p:cNvPr id="15" name="矩形 14"/>
            <p:cNvSpPr/>
            <p:nvPr/>
          </p:nvSpPr>
          <p:spPr>
            <a:xfrm>
              <a:off x="917092" y="504344"/>
              <a:ext cx="1319626" cy="461376"/>
            </a:xfrm>
            <a:prstGeom prst="rect">
              <a:avLst/>
            </a:prstGeom>
          </p:spPr>
          <p:txBody>
            <a:bodyPr wrap="none">
              <a:spAutoFit/>
            </a:bodyPr>
            <a:lstStyle/>
            <a:p>
              <a:pPr eaLnBrk="1" fontAlgn="auto" hangingPunct="1">
                <a:spcBef>
                  <a:spcPts val="0"/>
                </a:spcBef>
                <a:spcAft>
                  <a:spcPts val="0"/>
                </a:spcAft>
                <a:defRPr/>
              </a:pPr>
              <a:r>
                <a:rPr lang="zh-CN" altLang="en-US" sz="2400" dirty="0" smtClean="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需求岗位</a:t>
              </a:r>
              <a:endParaRPr lang="zh-CN" altLang="en-US" sz="2400" dirty="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grpSp>
      <p:grpSp>
        <p:nvGrpSpPr>
          <p:cNvPr id="7" name="组合 6"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GrpSpPr/>
          <p:nvPr/>
        </p:nvGrpSpPr>
        <p:grpSpPr>
          <a:xfrm>
            <a:off x="1902582" y="1625848"/>
            <a:ext cx="1409701" cy="1409701"/>
            <a:chOff x="6498772" y="3074931"/>
            <a:chExt cx="1409701" cy="1409701"/>
          </a:xfrm>
        </p:grpSpPr>
        <p:sp>
          <p:nvSpPr>
            <p:cNvPr id="8" name="Oval 3"/>
            <p:cNvSpPr/>
            <p:nvPr/>
          </p:nvSpPr>
          <p:spPr>
            <a:xfrm>
              <a:off x="6498772" y="3074931"/>
              <a:ext cx="1409701" cy="140970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研发技术岗</a:t>
              </a:r>
              <a:endParaRPr 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9" name="Arc 16"/>
            <p:cNvSpPr/>
            <p:nvPr/>
          </p:nvSpPr>
          <p:spPr>
            <a:xfrm>
              <a:off x="6498772" y="3074931"/>
              <a:ext cx="1409701" cy="1409701"/>
            </a:xfrm>
            <a:prstGeom prst="arc">
              <a:avLst>
                <a:gd name="adj1" fmla="val 16200000"/>
                <a:gd name="adj2" fmla="val 10611064"/>
              </a:avLst>
            </a:prstGeom>
            <a:noFill/>
            <a:ln w="38100">
              <a:solidFill>
                <a:srgbClr val="425C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grpSp>
        <p:nvGrpSpPr>
          <p:cNvPr id="10" name="组合 9"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GrpSpPr/>
          <p:nvPr/>
        </p:nvGrpSpPr>
        <p:grpSpPr>
          <a:xfrm>
            <a:off x="6930368" y="1625848"/>
            <a:ext cx="1409701" cy="1409701"/>
            <a:chOff x="9699171" y="3074931"/>
            <a:chExt cx="1409701" cy="1409701"/>
          </a:xfrm>
        </p:grpSpPr>
        <p:sp>
          <p:nvSpPr>
            <p:cNvPr id="11" name="Oval 18"/>
            <p:cNvSpPr/>
            <p:nvPr/>
          </p:nvSpPr>
          <p:spPr>
            <a:xfrm>
              <a:off x="9699171" y="3074931"/>
              <a:ext cx="1409701" cy="140970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研发</a:t>
              </a:r>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支持岗</a:t>
              </a:r>
              <a:endParaRPr 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6" name="Arc 19"/>
            <p:cNvSpPr/>
            <p:nvPr/>
          </p:nvSpPr>
          <p:spPr>
            <a:xfrm>
              <a:off x="9699171" y="3074931"/>
              <a:ext cx="1409701" cy="1409701"/>
            </a:xfrm>
            <a:prstGeom prst="arc">
              <a:avLst>
                <a:gd name="adj1" fmla="val 16200000"/>
                <a:gd name="adj2" fmla="val 14824012"/>
              </a:avLst>
            </a:prstGeom>
            <a:noFill/>
            <a:ln w="38100">
              <a:solidFill>
                <a:srgbClr val="425C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grpSp>
        <p:nvGrpSpPr>
          <p:cNvPr id="17" name="组合 16"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GrpSpPr/>
          <p:nvPr/>
        </p:nvGrpSpPr>
        <p:grpSpPr>
          <a:xfrm>
            <a:off x="4346780" y="1625848"/>
            <a:ext cx="1409701" cy="1409701"/>
            <a:chOff x="8098971" y="3074930"/>
            <a:chExt cx="1409701" cy="1409701"/>
          </a:xfrm>
        </p:grpSpPr>
        <p:sp>
          <p:nvSpPr>
            <p:cNvPr id="18" name="Oval 24"/>
            <p:cNvSpPr/>
            <p:nvPr/>
          </p:nvSpPr>
          <p:spPr>
            <a:xfrm>
              <a:off x="8098971" y="3074930"/>
              <a:ext cx="1409701" cy="1409701"/>
            </a:xfrm>
            <a:prstGeom prst="ellipse">
              <a:avLst/>
            </a:prstGeom>
            <a:noFill/>
            <a:ln w="38100">
              <a:solidFill>
                <a:srgbClr val="425C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智能制造</a:t>
              </a:r>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技术岗</a:t>
              </a:r>
              <a:endParaRPr 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9" name="Arc 25"/>
            <p:cNvSpPr/>
            <p:nvPr/>
          </p:nvSpPr>
          <p:spPr>
            <a:xfrm>
              <a:off x="8098971" y="3074930"/>
              <a:ext cx="1409701" cy="1409701"/>
            </a:xfrm>
            <a:prstGeom prst="arc">
              <a:avLst>
                <a:gd name="adj1" fmla="val 16200000"/>
                <a:gd name="adj2" fmla="val 20328153"/>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grpSp>
        <p:nvGrpSpPr>
          <p:cNvPr id="20" name="组合 19"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GrpSpPr/>
          <p:nvPr/>
        </p:nvGrpSpPr>
        <p:grpSpPr>
          <a:xfrm>
            <a:off x="9168413" y="1625848"/>
            <a:ext cx="1409701" cy="1409701"/>
            <a:chOff x="9699171" y="3074931"/>
            <a:chExt cx="1409701" cy="1409701"/>
          </a:xfrm>
        </p:grpSpPr>
        <p:sp>
          <p:nvSpPr>
            <p:cNvPr id="21" name="Oval 18"/>
            <p:cNvSpPr/>
            <p:nvPr/>
          </p:nvSpPr>
          <p:spPr>
            <a:xfrm>
              <a:off x="9699171" y="3074931"/>
              <a:ext cx="1409701" cy="140970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营销策划岗</a:t>
              </a:r>
              <a:endParaRPr 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22" name="Arc 19"/>
            <p:cNvSpPr/>
            <p:nvPr/>
          </p:nvSpPr>
          <p:spPr>
            <a:xfrm>
              <a:off x="9699171" y="3074931"/>
              <a:ext cx="1409701" cy="1409701"/>
            </a:xfrm>
            <a:prstGeom prst="arc">
              <a:avLst>
                <a:gd name="adj1" fmla="val 16200000"/>
                <a:gd name="adj2" fmla="val 14824012"/>
              </a:avLst>
            </a:prstGeom>
            <a:noFill/>
            <a:ln w="38100">
              <a:solidFill>
                <a:srgbClr val="425C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sp>
        <p:nvSpPr>
          <p:cNvPr id="23" name="任意多边形 22"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5400000" flipV="1">
            <a:off x="672733" y="2039482"/>
            <a:ext cx="1021021" cy="154339"/>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a:gradFill>
              <a:gsLst>
                <a:gs pos="0">
                  <a:srgbClr val="425C8F"/>
                </a:gs>
                <a:gs pos="100000">
                  <a:srgbClr val="061C5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24" name="任意多边形 23"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5400000" flipV="1">
            <a:off x="6006863" y="2242680"/>
            <a:ext cx="1021021" cy="154339"/>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a:gradFill>
              <a:gsLst>
                <a:gs pos="0">
                  <a:srgbClr val="425C8F"/>
                </a:gs>
                <a:gs pos="100000">
                  <a:srgbClr val="061C5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25" name="任意多边形 2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16200000" flipV="1">
            <a:off x="3086309" y="2250411"/>
            <a:ext cx="1021021" cy="154339"/>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a:gradFill>
              <a:gsLst>
                <a:gs pos="0">
                  <a:srgbClr val="425C8F"/>
                </a:gs>
                <a:gs pos="100000">
                  <a:srgbClr val="061C5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26" name="任意多边形 25"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16200000" flipV="1">
            <a:off x="8123978" y="2420270"/>
            <a:ext cx="1021021" cy="154339"/>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a:gradFill>
              <a:gsLst>
                <a:gs pos="0">
                  <a:srgbClr val="425C8F"/>
                </a:gs>
                <a:gs pos="100000">
                  <a:srgbClr val="061C5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nvGrpSpPr>
          <p:cNvPr id="27" name="组合 26"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GrpSpPr/>
          <p:nvPr/>
        </p:nvGrpSpPr>
        <p:grpSpPr>
          <a:xfrm>
            <a:off x="7906407" y="3928856"/>
            <a:ext cx="1409701" cy="1409701"/>
            <a:chOff x="6498772" y="3074931"/>
            <a:chExt cx="1409701" cy="1409701"/>
          </a:xfrm>
        </p:grpSpPr>
        <p:sp>
          <p:nvSpPr>
            <p:cNvPr id="28" name="Oval 3"/>
            <p:cNvSpPr/>
            <p:nvPr/>
          </p:nvSpPr>
          <p:spPr>
            <a:xfrm>
              <a:off x="6498772" y="3074931"/>
              <a:ext cx="1409701" cy="140970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生产</a:t>
              </a:r>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技术</a:t>
              </a:r>
              <a:r>
                <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岗</a:t>
              </a:r>
              <a:endParaRPr 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29" name="Arc 16"/>
            <p:cNvSpPr/>
            <p:nvPr/>
          </p:nvSpPr>
          <p:spPr>
            <a:xfrm>
              <a:off x="6498772" y="3074931"/>
              <a:ext cx="1409701" cy="1409701"/>
            </a:xfrm>
            <a:prstGeom prst="arc">
              <a:avLst>
                <a:gd name="adj1" fmla="val 16200000"/>
                <a:gd name="adj2" fmla="val 10611064"/>
              </a:avLst>
            </a:prstGeom>
            <a:noFill/>
            <a:ln w="38100">
              <a:solidFill>
                <a:srgbClr val="425C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sp>
        <p:nvSpPr>
          <p:cNvPr id="30" name="Arc 16"/>
          <p:cNvSpPr/>
          <p:nvPr/>
        </p:nvSpPr>
        <p:spPr>
          <a:xfrm>
            <a:off x="1902582" y="1615000"/>
            <a:ext cx="1409701" cy="1409701"/>
          </a:xfrm>
          <a:prstGeom prst="arc">
            <a:avLst>
              <a:gd name="adj1" fmla="val 16200000"/>
              <a:gd name="adj2" fmla="val 10611064"/>
            </a:avLst>
          </a:prstGeom>
          <a:noFill/>
          <a:ln w="38100">
            <a:solidFill>
              <a:srgbClr val="425C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nvGrpSpPr>
          <p:cNvPr id="31" name="组合 3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GrpSpPr/>
          <p:nvPr/>
        </p:nvGrpSpPr>
        <p:grpSpPr>
          <a:xfrm>
            <a:off x="9969790" y="3928855"/>
            <a:ext cx="1409701" cy="1409701"/>
            <a:chOff x="6498772" y="3074931"/>
            <a:chExt cx="1409701" cy="1409701"/>
          </a:xfrm>
        </p:grpSpPr>
        <p:sp>
          <p:nvSpPr>
            <p:cNvPr id="32" name="Oval 3"/>
            <p:cNvSpPr/>
            <p:nvPr/>
          </p:nvSpPr>
          <p:spPr>
            <a:xfrm>
              <a:off x="6498772" y="3074931"/>
              <a:ext cx="1409701" cy="140970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生产运营储备岗</a:t>
              </a:r>
              <a:endParaRPr 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33" name="Arc 16"/>
            <p:cNvSpPr/>
            <p:nvPr/>
          </p:nvSpPr>
          <p:spPr>
            <a:xfrm>
              <a:off x="6498772" y="3074931"/>
              <a:ext cx="1409701" cy="1409701"/>
            </a:xfrm>
            <a:prstGeom prst="arc">
              <a:avLst>
                <a:gd name="adj1" fmla="val 16200000"/>
                <a:gd name="adj2" fmla="val 10611064"/>
              </a:avLst>
            </a:prstGeom>
            <a:noFill/>
            <a:ln w="38100">
              <a:solidFill>
                <a:srgbClr val="425C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grpSp>
        <p:nvGrpSpPr>
          <p:cNvPr id="34" name="组合 33"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GrpSpPr/>
          <p:nvPr/>
        </p:nvGrpSpPr>
        <p:grpSpPr>
          <a:xfrm>
            <a:off x="3257724" y="3889684"/>
            <a:ext cx="1409701" cy="1409701"/>
            <a:chOff x="6498772" y="3074931"/>
            <a:chExt cx="1409701" cy="1409701"/>
          </a:xfrm>
        </p:grpSpPr>
        <p:sp>
          <p:nvSpPr>
            <p:cNvPr id="35" name="Oval 3"/>
            <p:cNvSpPr/>
            <p:nvPr/>
          </p:nvSpPr>
          <p:spPr>
            <a:xfrm>
              <a:off x="6498772" y="3074931"/>
              <a:ext cx="1409701" cy="140970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运营管理岗</a:t>
              </a:r>
              <a:endParaRPr 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36" name="Arc 16"/>
            <p:cNvSpPr/>
            <p:nvPr/>
          </p:nvSpPr>
          <p:spPr>
            <a:xfrm>
              <a:off x="6498772" y="3074931"/>
              <a:ext cx="1409701" cy="1409701"/>
            </a:xfrm>
            <a:prstGeom prst="arc">
              <a:avLst>
                <a:gd name="adj1" fmla="val 16200000"/>
                <a:gd name="adj2" fmla="val 10611064"/>
              </a:avLst>
            </a:prstGeom>
            <a:noFill/>
            <a:ln w="38100">
              <a:solidFill>
                <a:srgbClr val="425C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grpSp>
        <p:nvGrpSpPr>
          <p:cNvPr id="37" name="组合 36"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GrpSpPr/>
          <p:nvPr/>
        </p:nvGrpSpPr>
        <p:grpSpPr>
          <a:xfrm>
            <a:off x="1080660" y="3928857"/>
            <a:ext cx="1409701" cy="1409701"/>
            <a:chOff x="6498772" y="3074931"/>
            <a:chExt cx="1409701" cy="1409701"/>
          </a:xfrm>
        </p:grpSpPr>
        <p:sp>
          <p:nvSpPr>
            <p:cNvPr id="38" name="Oval 3"/>
            <p:cNvSpPr/>
            <p:nvPr/>
          </p:nvSpPr>
          <p:spPr>
            <a:xfrm>
              <a:off x="6498772" y="3074931"/>
              <a:ext cx="1409701" cy="140970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职能管理岗</a:t>
              </a:r>
              <a:endParaRPr 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39" name="Arc 16"/>
            <p:cNvSpPr/>
            <p:nvPr/>
          </p:nvSpPr>
          <p:spPr>
            <a:xfrm>
              <a:off x="6498772" y="3074931"/>
              <a:ext cx="1409701" cy="1409701"/>
            </a:xfrm>
            <a:prstGeom prst="arc">
              <a:avLst>
                <a:gd name="adj1" fmla="val 16200000"/>
                <a:gd name="adj2" fmla="val 10611064"/>
              </a:avLst>
            </a:prstGeom>
            <a:noFill/>
            <a:ln w="38100">
              <a:solidFill>
                <a:srgbClr val="425C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sp>
        <p:nvSpPr>
          <p:cNvPr id="40" name="任意多边形 39"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16200000" flipV="1">
            <a:off x="-29938" y="4567869"/>
            <a:ext cx="1021021" cy="154339"/>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a:gradFill>
              <a:gsLst>
                <a:gs pos="0">
                  <a:srgbClr val="425C8F"/>
                </a:gs>
                <a:gs pos="100000">
                  <a:srgbClr val="061C5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1" name="任意多边形 4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16200000" flipV="1">
            <a:off x="2363532" y="4615873"/>
            <a:ext cx="1021021" cy="154339"/>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a:gradFill>
              <a:gsLst>
                <a:gs pos="0">
                  <a:srgbClr val="425C8F"/>
                </a:gs>
                <a:gs pos="100000">
                  <a:srgbClr val="061C5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2" name="任意多边形 41"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16200000" flipV="1">
            <a:off x="9092633" y="4565254"/>
            <a:ext cx="1021021" cy="154339"/>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a:gradFill>
              <a:gsLst>
                <a:gs pos="0">
                  <a:srgbClr val="425C8F"/>
                </a:gs>
                <a:gs pos="100000">
                  <a:srgbClr val="061C5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3" name="任意多边形 42"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16200000" flipV="1">
            <a:off x="4460551" y="4595920"/>
            <a:ext cx="1021021" cy="154339"/>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a:gradFill>
              <a:gsLst>
                <a:gs pos="0">
                  <a:srgbClr val="425C8F"/>
                </a:gs>
                <a:gs pos="100000">
                  <a:srgbClr val="061C5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4" name="任意多边形 43"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16200000" flipV="1">
            <a:off x="11111695" y="4517364"/>
            <a:ext cx="1021021" cy="154339"/>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a:gradFill>
              <a:gsLst>
                <a:gs pos="0">
                  <a:srgbClr val="425C8F"/>
                </a:gs>
                <a:gs pos="100000">
                  <a:srgbClr val="061C5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5" name="任意多边形 4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16200000" flipV="1">
            <a:off x="10391854" y="2267613"/>
            <a:ext cx="1021021" cy="154339"/>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a:gradFill>
              <a:gsLst>
                <a:gs pos="0">
                  <a:srgbClr val="425C8F"/>
                </a:gs>
                <a:gs pos="100000">
                  <a:srgbClr val="061C5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6" name="矩形 45"/>
          <p:cNvSpPr/>
          <p:nvPr/>
        </p:nvSpPr>
        <p:spPr>
          <a:xfrm>
            <a:off x="1836850" y="2986761"/>
            <a:ext cx="1475433" cy="737235"/>
          </a:xfrm>
          <a:prstGeom prst="rect">
            <a:avLst/>
          </a:prstGeom>
        </p:spPr>
        <p:txBody>
          <a:bodyPr wrap="square">
            <a:spAutoFit/>
          </a:bodyPr>
          <a:lstStyle/>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本科生</a:t>
            </a:r>
            <a:endParaRPr lang="en-US" altLang="zh-CN"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优秀</a:t>
            </a: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专科生</a:t>
            </a:r>
            <a:endParaRPr lang="zh-CN" altLang="en-US" sz="14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47" name="矩形 46"/>
          <p:cNvSpPr/>
          <p:nvPr/>
        </p:nvSpPr>
        <p:spPr>
          <a:xfrm>
            <a:off x="4313913" y="2986761"/>
            <a:ext cx="1475433" cy="737235"/>
          </a:xfrm>
          <a:prstGeom prst="rect">
            <a:avLst/>
          </a:prstGeom>
        </p:spPr>
        <p:txBody>
          <a:bodyPr wrap="square">
            <a:spAutoFit/>
          </a:bodyPr>
          <a:lstStyle/>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本科生</a:t>
            </a:r>
            <a:endParaRPr lang="en-US" altLang="zh-CN"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优秀</a:t>
            </a: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专科生</a:t>
            </a:r>
            <a:endParaRPr lang="zh-CN" altLang="en-US" sz="14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48" name="矩形 47"/>
          <p:cNvSpPr/>
          <p:nvPr/>
        </p:nvSpPr>
        <p:spPr>
          <a:xfrm>
            <a:off x="6897501" y="2986761"/>
            <a:ext cx="1475433" cy="737235"/>
          </a:xfrm>
          <a:prstGeom prst="rect">
            <a:avLst/>
          </a:prstGeom>
        </p:spPr>
        <p:txBody>
          <a:bodyPr wrap="square">
            <a:spAutoFit/>
          </a:bodyPr>
          <a:lstStyle/>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本科生</a:t>
            </a:r>
            <a:endParaRPr lang="en-US" altLang="zh-CN"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优秀</a:t>
            </a: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专科生</a:t>
            </a:r>
            <a:endParaRPr lang="zh-CN" altLang="en-US" sz="14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49" name="矩形 48"/>
          <p:cNvSpPr/>
          <p:nvPr/>
        </p:nvSpPr>
        <p:spPr>
          <a:xfrm>
            <a:off x="9135546" y="2986760"/>
            <a:ext cx="1475433" cy="737235"/>
          </a:xfrm>
          <a:prstGeom prst="rect">
            <a:avLst/>
          </a:prstGeom>
        </p:spPr>
        <p:txBody>
          <a:bodyPr wrap="square">
            <a:spAutoFit/>
          </a:bodyPr>
          <a:lstStyle/>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本科生</a:t>
            </a:r>
            <a:endParaRPr lang="en-US" altLang="zh-CN"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优秀</a:t>
            </a: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专科生</a:t>
            </a:r>
            <a:endParaRPr lang="zh-CN" altLang="en-US" sz="14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0" name="矩形 49"/>
          <p:cNvSpPr/>
          <p:nvPr/>
        </p:nvSpPr>
        <p:spPr>
          <a:xfrm>
            <a:off x="1047793" y="5289771"/>
            <a:ext cx="1475433" cy="737235"/>
          </a:xfrm>
          <a:prstGeom prst="rect">
            <a:avLst/>
          </a:prstGeom>
        </p:spPr>
        <p:txBody>
          <a:bodyPr wrap="square">
            <a:spAutoFit/>
          </a:bodyPr>
          <a:lstStyle/>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本科生</a:t>
            </a:r>
            <a:endParaRPr lang="en-US" altLang="zh-CN"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优秀</a:t>
            </a: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专科生</a:t>
            </a:r>
            <a:endParaRPr lang="zh-CN" altLang="en-US" sz="14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1" name="矩形 50"/>
          <p:cNvSpPr/>
          <p:nvPr/>
        </p:nvSpPr>
        <p:spPr>
          <a:xfrm>
            <a:off x="3245908" y="5282384"/>
            <a:ext cx="1475433" cy="737235"/>
          </a:xfrm>
          <a:prstGeom prst="rect">
            <a:avLst/>
          </a:prstGeom>
        </p:spPr>
        <p:txBody>
          <a:bodyPr wrap="square">
            <a:spAutoFit/>
          </a:bodyPr>
          <a:lstStyle/>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本科生</a:t>
            </a:r>
            <a:endParaRPr lang="en-US" altLang="zh-CN"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优秀</a:t>
            </a: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专科生</a:t>
            </a:r>
            <a:endParaRPr lang="zh-CN" altLang="en-US" sz="14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2" name="矩形 51"/>
          <p:cNvSpPr/>
          <p:nvPr/>
        </p:nvSpPr>
        <p:spPr>
          <a:xfrm>
            <a:off x="7906407" y="5310317"/>
            <a:ext cx="1475433" cy="737235"/>
          </a:xfrm>
          <a:prstGeom prst="rect">
            <a:avLst/>
          </a:prstGeom>
        </p:spPr>
        <p:txBody>
          <a:bodyPr wrap="square">
            <a:spAutoFit/>
          </a:bodyPr>
          <a:lstStyle/>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本科生</a:t>
            </a:r>
            <a:endParaRPr lang="en-US" altLang="zh-CN"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优秀</a:t>
            </a: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专科生</a:t>
            </a:r>
            <a:endParaRPr lang="zh-CN" altLang="en-US" sz="14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54" name="任意多边形 53"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16200000" flipV="1">
            <a:off x="6907858" y="4574777"/>
            <a:ext cx="1021021" cy="154339"/>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a:gradFill>
              <a:gsLst>
                <a:gs pos="0">
                  <a:srgbClr val="425C8F"/>
                </a:gs>
                <a:gs pos="100000">
                  <a:srgbClr val="061C5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nvGrpSpPr>
          <p:cNvPr id="55" name="组合 5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GrpSpPr/>
          <p:nvPr/>
        </p:nvGrpSpPr>
        <p:grpSpPr>
          <a:xfrm>
            <a:off x="5597739" y="3916868"/>
            <a:ext cx="1409701" cy="1409701"/>
            <a:chOff x="6498772" y="3074931"/>
            <a:chExt cx="1409701" cy="1409701"/>
          </a:xfrm>
        </p:grpSpPr>
        <p:sp>
          <p:nvSpPr>
            <p:cNvPr id="56" name="Oval 3"/>
            <p:cNvSpPr/>
            <p:nvPr/>
          </p:nvSpPr>
          <p:spPr>
            <a:xfrm>
              <a:off x="6498772" y="3074931"/>
              <a:ext cx="1409701" cy="140970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品质技术岗</a:t>
              </a:r>
              <a:endParaRPr lang="en-US" sz="20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57" name="Arc 16"/>
            <p:cNvSpPr/>
            <p:nvPr/>
          </p:nvSpPr>
          <p:spPr>
            <a:xfrm>
              <a:off x="6498772" y="3074931"/>
              <a:ext cx="1409701" cy="1409701"/>
            </a:xfrm>
            <a:prstGeom prst="arc">
              <a:avLst>
                <a:gd name="adj1" fmla="val 16200000"/>
                <a:gd name="adj2" fmla="val 10611064"/>
              </a:avLst>
            </a:prstGeom>
            <a:noFill/>
            <a:ln w="38100">
              <a:solidFill>
                <a:srgbClr val="425C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sp>
        <p:nvSpPr>
          <p:cNvPr id="58" name="矩形 57"/>
          <p:cNvSpPr/>
          <p:nvPr/>
        </p:nvSpPr>
        <p:spPr>
          <a:xfrm>
            <a:off x="5564872" y="5296139"/>
            <a:ext cx="1475433" cy="737235"/>
          </a:xfrm>
          <a:prstGeom prst="rect">
            <a:avLst/>
          </a:prstGeom>
        </p:spPr>
        <p:txBody>
          <a:bodyPr wrap="square">
            <a:spAutoFit/>
          </a:bodyPr>
          <a:lstStyle/>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本科生</a:t>
            </a:r>
            <a:endParaRPr lang="en-US" altLang="zh-CN"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优秀</a:t>
            </a: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专科生</a:t>
            </a:r>
            <a:endParaRPr lang="zh-CN" altLang="en-US" sz="14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 name="矩形 1"/>
          <p:cNvSpPr/>
          <p:nvPr/>
        </p:nvSpPr>
        <p:spPr>
          <a:xfrm>
            <a:off x="9970157" y="5337622"/>
            <a:ext cx="1475433" cy="737235"/>
          </a:xfrm>
          <a:prstGeom prst="rect">
            <a:avLst/>
          </a:prstGeom>
        </p:spPr>
        <p:txBody>
          <a:bodyPr wrap="square">
            <a:spAutoFit/>
          </a:bodyPr>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本科生</a:t>
            </a:r>
            <a:endParaRPr lang="en-US" altLang="zh-CN"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a:p>
            <a:pPr algn="ctr">
              <a:lnSpc>
                <a:spcPct val="150000"/>
              </a:lnSpc>
            </a:pP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优秀</a:t>
            </a:r>
            <a:r>
              <a:rPr lang="zh-CN" altLang="en-US" sz="1400"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专科生</a:t>
            </a:r>
            <a:endParaRPr lang="zh-CN" altLang="en-US" sz="1400"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srcRect l="51080" t="100000" r="37513" b="-190"/>
          <a:stretch>
            <a:fillRect/>
          </a:stretch>
        </p:blipFill>
        <p:spPr>
          <a:xfrm>
            <a:off x="12381352" y="6563655"/>
            <a:ext cx="1490011" cy="11423"/>
          </a:xfrm>
          <a:custGeom>
            <a:avLst/>
            <a:gdLst/>
            <a:ahLst/>
            <a:cxnLst/>
            <a:rect l="l" t="t" r="r" b="b"/>
            <a:pathLst>
              <a:path w="1490011" h="11423">
                <a:moveTo>
                  <a:pt x="0" y="0"/>
                </a:moveTo>
                <a:lnTo>
                  <a:pt x="1490011" y="0"/>
                </a:lnTo>
                <a:lnTo>
                  <a:pt x="1490011" y="11423"/>
                </a:lnTo>
                <a:lnTo>
                  <a:pt x="0" y="11423"/>
                </a:lnTo>
                <a:lnTo>
                  <a:pt x="0" y="0"/>
                </a:lnTo>
                <a:close/>
              </a:path>
            </a:pathLst>
          </a:custGeom>
          <a:noFill/>
          <a:ln>
            <a:noFill/>
          </a:ln>
        </p:spPr>
      </p:pic>
      <p:pic>
        <p:nvPicPr>
          <p:cNvPr id="57355"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grpSp>
        <p:nvGrpSpPr>
          <p:cNvPr id="12" name="组合 23"/>
          <p:cNvGrpSpPr/>
          <p:nvPr/>
        </p:nvGrpSpPr>
        <p:grpSpPr bwMode="auto">
          <a:xfrm>
            <a:off x="449263" y="519113"/>
            <a:ext cx="3176514" cy="596900"/>
            <a:chOff x="690074" y="399635"/>
            <a:chExt cx="3176596" cy="596526"/>
          </a:xfrm>
        </p:grpSpPr>
        <p:sp>
          <p:nvSpPr>
            <p:cNvPr id="13" name="平行四边形 12"/>
            <p:cNvSpPr/>
            <p:nvPr/>
          </p:nvSpPr>
          <p:spPr>
            <a:xfrm>
              <a:off x="690074" y="399635"/>
              <a:ext cx="3176596" cy="596526"/>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Heiti SC Light" panose="02000000000000000000" pitchFamily="2" charset="-128"/>
                <a:ea typeface="Heiti SC Light" panose="02000000000000000000" pitchFamily="2" charset="-128"/>
              </a:endParaRPr>
            </a:p>
          </p:txBody>
        </p:sp>
        <p:sp>
          <p:nvSpPr>
            <p:cNvPr id="15" name="矩形 14"/>
            <p:cNvSpPr/>
            <p:nvPr/>
          </p:nvSpPr>
          <p:spPr>
            <a:xfrm>
              <a:off x="917092" y="504344"/>
              <a:ext cx="1326038" cy="461376"/>
            </a:xfrm>
            <a:prstGeom prst="rect">
              <a:avLst/>
            </a:prstGeom>
          </p:spPr>
          <p:txBody>
            <a:bodyPr wrap="none">
              <a:spAutoFit/>
            </a:bodyPr>
            <a:lstStyle/>
            <a:p>
              <a:pPr eaLnBrk="1" fontAlgn="auto" hangingPunct="1">
                <a:spcBef>
                  <a:spcPts val="0"/>
                </a:spcBef>
                <a:spcAft>
                  <a:spcPts val="0"/>
                </a:spcAft>
                <a:defRPr/>
              </a:pPr>
              <a:r>
                <a:rPr lang="zh-CN" altLang="en-US" sz="2400" dirty="0" smtClean="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工作地点</a:t>
              </a:r>
              <a:endParaRPr lang="zh-CN" altLang="en-US" sz="2400" dirty="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grpSp>
      <p:sp>
        <p:nvSpPr>
          <p:cNvPr id="7" name="矩形 6"/>
          <p:cNvSpPr/>
          <p:nvPr/>
        </p:nvSpPr>
        <p:spPr>
          <a:xfrm>
            <a:off x="926324" y="1222538"/>
            <a:ext cx="1589405" cy="460375"/>
          </a:xfrm>
          <a:prstGeom prst="rect">
            <a:avLst/>
          </a:prstGeom>
        </p:spPr>
        <p:txBody>
          <a:bodyPr wrap="none">
            <a:spAutoFit/>
          </a:bodyPr>
          <a:lstStyle/>
          <a:p>
            <a:r>
              <a:rPr lang="zh-CN" altLang="en-US"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江苏</a:t>
            </a:r>
            <a:r>
              <a:rPr lang="en-US" altLang="zh-CN"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a:t>
            </a:r>
            <a:r>
              <a:rPr lang="zh-CN" altLang="en-US"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盐城</a:t>
            </a:r>
            <a:endParaRPr lang="zh-CN" altLang="en-US"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endParaRPr>
          </a:p>
        </p:txBody>
      </p:sp>
      <p:sp>
        <p:nvSpPr>
          <p:cNvPr id="19" name="矩形 18"/>
          <p:cNvSpPr/>
          <p:nvPr/>
        </p:nvSpPr>
        <p:spPr>
          <a:xfrm>
            <a:off x="925701" y="3878616"/>
            <a:ext cx="1907895" cy="461665"/>
          </a:xfrm>
          <a:prstGeom prst="rect">
            <a:avLst/>
          </a:prstGeom>
        </p:spPr>
        <p:txBody>
          <a:bodyPr wrap="none">
            <a:spAutoFit/>
          </a:bodyPr>
          <a:lstStyle/>
          <a:p>
            <a:r>
              <a:rPr lang="zh-CN" altLang="en-US"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安徽</a:t>
            </a:r>
            <a:r>
              <a:rPr lang="en-US" altLang="zh-CN"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a:t>
            </a:r>
            <a:r>
              <a:rPr lang="zh-CN" altLang="en-US"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马鞍山</a:t>
            </a:r>
            <a:endParaRPr lang="zh-CN" altLang="en-US" sz="2400" b="1" dirty="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endParaRPr>
          </a:p>
        </p:txBody>
      </p:sp>
      <p:sp>
        <p:nvSpPr>
          <p:cNvPr id="20" name="矩形 19"/>
          <p:cNvSpPr/>
          <p:nvPr/>
        </p:nvSpPr>
        <p:spPr>
          <a:xfrm>
            <a:off x="3285220" y="3970395"/>
            <a:ext cx="8336947" cy="369332"/>
          </a:xfrm>
          <a:prstGeom prst="rect">
            <a:avLst/>
          </a:prstGeom>
        </p:spPr>
        <p:txBody>
          <a:bodyPr wrap="square">
            <a:spAutoFit/>
          </a:bodyPr>
          <a:lstStyle/>
          <a:p>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马鞍山生产</a:t>
            </a:r>
            <a:r>
              <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中心，以生产技术</a:t>
            </a:r>
            <a:r>
              <a:rPr lang="en-US" altLang="zh-CN"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智能制造技术</a:t>
            </a:r>
            <a:r>
              <a:rPr lang="en-US" altLang="zh-CN"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生产</a:t>
            </a:r>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运营</a:t>
            </a:r>
            <a:r>
              <a:rPr lang="en-US" altLang="zh-CN"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储能产品为主</a:t>
            </a:r>
            <a:endPar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1" name="矩形 20"/>
          <p:cNvSpPr/>
          <p:nvPr/>
        </p:nvSpPr>
        <p:spPr>
          <a:xfrm>
            <a:off x="965698" y="5362817"/>
            <a:ext cx="1560830" cy="460375"/>
          </a:xfrm>
          <a:prstGeom prst="rect">
            <a:avLst/>
          </a:prstGeom>
        </p:spPr>
        <p:txBody>
          <a:bodyPr wrap="none">
            <a:spAutoFit/>
          </a:bodyPr>
          <a:lstStyle/>
          <a:p>
            <a:r>
              <a:rPr lang="zh-CN" altLang="en-US"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江西</a:t>
            </a:r>
            <a:r>
              <a:rPr lang="en-US" altLang="zh-CN"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a:t>
            </a:r>
            <a:r>
              <a:rPr lang="zh-CN" altLang="en-US"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上饶</a:t>
            </a:r>
            <a:endParaRPr lang="zh-CN" altLang="en-US"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endParaRPr>
          </a:p>
        </p:txBody>
      </p:sp>
      <p:sp>
        <p:nvSpPr>
          <p:cNvPr id="22" name="矩形 21"/>
          <p:cNvSpPr/>
          <p:nvPr/>
        </p:nvSpPr>
        <p:spPr>
          <a:xfrm>
            <a:off x="3285212" y="5362521"/>
            <a:ext cx="8336947" cy="369332"/>
          </a:xfrm>
          <a:prstGeom prst="rect">
            <a:avLst/>
          </a:prstGeom>
        </p:spPr>
        <p:txBody>
          <a:bodyPr wrap="square">
            <a:spAutoFit/>
          </a:bodyPr>
          <a:lstStyle/>
          <a:p>
            <a:r>
              <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遂宁</a:t>
            </a:r>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生产</a:t>
            </a:r>
            <a:r>
              <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中心，以生产技术</a:t>
            </a:r>
            <a:r>
              <a:rPr lang="en-US" altLang="zh-CN"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智能制造技术</a:t>
            </a:r>
            <a:r>
              <a:rPr lang="en-US" altLang="zh-CN"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生产</a:t>
            </a:r>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运营为主</a:t>
            </a:r>
            <a:endPar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31" name="矩形 30"/>
          <p:cNvSpPr/>
          <p:nvPr/>
        </p:nvSpPr>
        <p:spPr>
          <a:xfrm>
            <a:off x="926310" y="2394720"/>
            <a:ext cx="1600118" cy="461665"/>
          </a:xfrm>
          <a:prstGeom prst="rect">
            <a:avLst/>
          </a:prstGeom>
        </p:spPr>
        <p:txBody>
          <a:bodyPr wrap="none">
            <a:spAutoFit/>
          </a:bodyPr>
          <a:lstStyle/>
          <a:p>
            <a:r>
              <a:rPr lang="zh-CN" altLang="en-US" sz="2400" b="1" dirty="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浙江</a:t>
            </a:r>
            <a:r>
              <a:rPr lang="en-US" altLang="zh-CN" sz="2400" b="1" dirty="0" smtClean="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a:t>
            </a:r>
            <a:r>
              <a:rPr lang="zh-CN" altLang="en-US" sz="2400" b="1" dirty="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rPr>
              <a:t>湖州</a:t>
            </a:r>
            <a:endParaRPr lang="zh-CN" altLang="en-US" sz="2400" b="1" dirty="0">
              <a:solidFill>
                <a:srgbClr val="FFC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sym typeface="iekie jianyuanti" panose="02010601030101010101" pitchFamily="2" charset="-122"/>
            </a:endParaRPr>
          </a:p>
        </p:txBody>
      </p:sp>
      <p:sp>
        <p:nvSpPr>
          <p:cNvPr id="32" name="矩形 31"/>
          <p:cNvSpPr/>
          <p:nvPr/>
        </p:nvSpPr>
        <p:spPr>
          <a:xfrm>
            <a:off x="3285196" y="2392340"/>
            <a:ext cx="8336947" cy="369332"/>
          </a:xfrm>
          <a:prstGeom prst="rect">
            <a:avLst/>
          </a:prstGeom>
        </p:spPr>
        <p:txBody>
          <a:bodyPr wrap="square">
            <a:spAutoFit/>
          </a:bodyPr>
          <a:lstStyle/>
          <a:p>
            <a:r>
              <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湖州</a:t>
            </a:r>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生产中心，以生产技术</a:t>
            </a:r>
            <a:r>
              <a:rPr lang="en-US" altLang="zh-CN"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智能制造技术</a:t>
            </a:r>
            <a:r>
              <a:rPr lang="en-US" altLang="zh-CN"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生产运营为主</a:t>
            </a:r>
            <a:endPar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
        <p:nvSpPr>
          <p:cNvPr id="2" name="矩形 1"/>
          <p:cNvSpPr/>
          <p:nvPr/>
        </p:nvSpPr>
        <p:spPr>
          <a:xfrm>
            <a:off x="3285196" y="1267487"/>
            <a:ext cx="8336947" cy="369332"/>
          </a:xfrm>
          <a:prstGeom prst="rect">
            <a:avLst/>
          </a:prstGeom>
        </p:spPr>
        <p:txBody>
          <a:bodyPr wrap="square">
            <a:spAutoFit/>
          </a:bodyPr>
          <a:p>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常州生产中心，以生产技术</a:t>
            </a:r>
            <a:r>
              <a:rPr lang="en-US" altLang="zh-CN"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智能制造技术</a:t>
            </a:r>
            <a:r>
              <a:rPr lang="en-US" altLang="zh-CN"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a:t>
            </a:r>
            <a:r>
              <a:rPr lang="zh-CN" altLang="en-US" b="1" dirty="0" smtClean="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rPr>
              <a:t>生产运营为主</a:t>
            </a:r>
            <a:endParaRPr lang="zh-CN" altLang="en-US" b="1"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iekie jianyuanti" panose="02010601030101010101" pitchFamily="2"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srcRect l="51080" t="100000" r="37513" b="-190"/>
          <a:stretch>
            <a:fillRect/>
          </a:stretch>
        </p:blipFill>
        <p:spPr>
          <a:xfrm>
            <a:off x="12381352" y="6563655"/>
            <a:ext cx="1490011" cy="11423"/>
          </a:xfrm>
          <a:custGeom>
            <a:avLst/>
            <a:gdLst/>
            <a:ahLst/>
            <a:cxnLst/>
            <a:rect l="l" t="t" r="r" b="b"/>
            <a:pathLst>
              <a:path w="1490011" h="11423">
                <a:moveTo>
                  <a:pt x="0" y="0"/>
                </a:moveTo>
                <a:lnTo>
                  <a:pt x="1490011" y="0"/>
                </a:lnTo>
                <a:lnTo>
                  <a:pt x="1490011" y="11423"/>
                </a:lnTo>
                <a:lnTo>
                  <a:pt x="0" y="11423"/>
                </a:lnTo>
                <a:lnTo>
                  <a:pt x="0" y="0"/>
                </a:lnTo>
                <a:close/>
              </a:path>
            </a:pathLst>
          </a:custGeom>
          <a:noFill/>
          <a:ln>
            <a:noFill/>
          </a:ln>
        </p:spPr>
      </p:pic>
      <p:pic>
        <p:nvPicPr>
          <p:cNvPr id="57355"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grpSp>
        <p:nvGrpSpPr>
          <p:cNvPr id="12" name="组合 23"/>
          <p:cNvGrpSpPr/>
          <p:nvPr/>
        </p:nvGrpSpPr>
        <p:grpSpPr bwMode="auto">
          <a:xfrm>
            <a:off x="449263" y="519113"/>
            <a:ext cx="3176514" cy="596900"/>
            <a:chOff x="690074" y="399635"/>
            <a:chExt cx="3176596" cy="596526"/>
          </a:xfrm>
        </p:grpSpPr>
        <p:sp>
          <p:nvSpPr>
            <p:cNvPr id="13" name="平行四边形 12"/>
            <p:cNvSpPr/>
            <p:nvPr/>
          </p:nvSpPr>
          <p:spPr>
            <a:xfrm>
              <a:off x="690074" y="399635"/>
              <a:ext cx="3176596" cy="596526"/>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Heiti SC Light" panose="02000000000000000000" pitchFamily="2" charset="-128"/>
                <a:ea typeface="Heiti SC Light" panose="02000000000000000000" pitchFamily="2" charset="-128"/>
              </a:endParaRPr>
            </a:p>
          </p:txBody>
        </p:sp>
        <p:sp>
          <p:nvSpPr>
            <p:cNvPr id="15" name="矩形 14"/>
            <p:cNvSpPr/>
            <p:nvPr/>
          </p:nvSpPr>
          <p:spPr>
            <a:xfrm>
              <a:off x="917092" y="504344"/>
              <a:ext cx="1319626" cy="461376"/>
            </a:xfrm>
            <a:prstGeom prst="rect">
              <a:avLst/>
            </a:prstGeom>
          </p:spPr>
          <p:txBody>
            <a:bodyPr wrap="none">
              <a:spAutoFit/>
            </a:bodyPr>
            <a:lstStyle/>
            <a:p>
              <a:pPr eaLnBrk="1" fontAlgn="auto" hangingPunct="1">
                <a:spcBef>
                  <a:spcPts val="0"/>
                </a:spcBef>
                <a:spcAft>
                  <a:spcPts val="0"/>
                </a:spcAft>
                <a:defRPr/>
              </a:pPr>
              <a:r>
                <a:rPr lang="zh-CN" altLang="en-US" sz="2400" dirty="0" smtClean="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专业需求</a:t>
              </a:r>
              <a:endParaRPr lang="zh-CN" altLang="en-US" sz="2400" dirty="0">
                <a:solidFill>
                  <a:schemeClr val="bg1"/>
                </a:soli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grpSp>
      <p:sp>
        <p:nvSpPr>
          <p:cNvPr id="7" name="矩形 6"/>
          <p:cNvSpPr/>
          <p:nvPr/>
        </p:nvSpPr>
        <p:spPr>
          <a:xfrm>
            <a:off x="1913391" y="1370793"/>
            <a:ext cx="3877985" cy="584775"/>
          </a:xfrm>
          <a:prstGeom prst="rect">
            <a:avLst/>
          </a:prstGeom>
        </p:spPr>
        <p:txBody>
          <a:bodyPr wrap="none">
            <a:spAutoFit/>
          </a:bodyPr>
          <a:lstStyle/>
          <a:p>
            <a:r>
              <a:rPr lang="zh-CN" altLang="en-US" sz="3200" b="1" dirty="0" smtClean="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材料、化学、能源类</a:t>
            </a:r>
            <a:endPar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endParaRPr>
          </a:p>
        </p:txBody>
      </p:sp>
      <p:sp>
        <p:nvSpPr>
          <p:cNvPr id="8" name="矩形 7"/>
          <p:cNvSpPr/>
          <p:nvPr/>
        </p:nvSpPr>
        <p:spPr>
          <a:xfrm>
            <a:off x="1913391" y="2371331"/>
            <a:ext cx="2832827" cy="584775"/>
          </a:xfrm>
          <a:prstGeom prst="rect">
            <a:avLst/>
          </a:prstGeom>
        </p:spPr>
        <p:txBody>
          <a:bodyPr wrap="none">
            <a:spAutoFit/>
          </a:bodyPr>
          <a:lstStyle/>
          <a:p>
            <a:r>
              <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电气</a:t>
            </a:r>
            <a:r>
              <a:rPr lang="en-US" altLang="zh-CN"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a:t>
            </a:r>
            <a:r>
              <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自动化类</a:t>
            </a:r>
            <a:endPar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endParaRPr>
          </a:p>
        </p:txBody>
      </p:sp>
      <p:sp>
        <p:nvSpPr>
          <p:cNvPr id="9" name="矩形 8"/>
          <p:cNvSpPr/>
          <p:nvPr/>
        </p:nvSpPr>
        <p:spPr>
          <a:xfrm>
            <a:off x="1913391" y="3371869"/>
            <a:ext cx="1415772" cy="584775"/>
          </a:xfrm>
          <a:prstGeom prst="rect">
            <a:avLst/>
          </a:prstGeom>
        </p:spPr>
        <p:txBody>
          <a:bodyPr wrap="none">
            <a:spAutoFit/>
          </a:bodyPr>
          <a:lstStyle/>
          <a:p>
            <a:r>
              <a:rPr lang="zh-CN" altLang="en-US" sz="3200" b="1" dirty="0" smtClean="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机械类</a:t>
            </a:r>
            <a:endPar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endParaRPr>
          </a:p>
        </p:txBody>
      </p:sp>
      <p:sp>
        <p:nvSpPr>
          <p:cNvPr id="10" name="矩形 9"/>
          <p:cNvSpPr/>
          <p:nvPr/>
        </p:nvSpPr>
        <p:spPr>
          <a:xfrm>
            <a:off x="1913391" y="4372407"/>
            <a:ext cx="3057247" cy="584775"/>
          </a:xfrm>
          <a:prstGeom prst="rect">
            <a:avLst/>
          </a:prstGeom>
        </p:spPr>
        <p:txBody>
          <a:bodyPr wrap="none">
            <a:spAutoFit/>
          </a:bodyPr>
          <a:lstStyle/>
          <a:p>
            <a:r>
              <a:rPr lang="zh-CN" altLang="en-US" sz="3200" b="1" dirty="0" smtClean="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计算机与通信类</a:t>
            </a:r>
            <a:endPar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endParaRPr>
          </a:p>
        </p:txBody>
      </p:sp>
      <p:sp>
        <p:nvSpPr>
          <p:cNvPr id="11" name="矩形 10"/>
          <p:cNvSpPr/>
          <p:nvPr/>
        </p:nvSpPr>
        <p:spPr>
          <a:xfrm>
            <a:off x="1913392" y="5372946"/>
            <a:ext cx="3057247" cy="584775"/>
          </a:xfrm>
          <a:prstGeom prst="rect">
            <a:avLst/>
          </a:prstGeom>
        </p:spPr>
        <p:txBody>
          <a:bodyPr wrap="none">
            <a:spAutoFit/>
          </a:bodyPr>
          <a:lstStyle/>
          <a:p>
            <a:r>
              <a:rPr lang="zh-CN" altLang="en-US" sz="3200" b="1" dirty="0" smtClean="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软件与大数据类</a:t>
            </a:r>
            <a:endPar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endParaRPr>
          </a:p>
        </p:txBody>
      </p:sp>
      <p:sp>
        <p:nvSpPr>
          <p:cNvPr id="16" name="矩形 15"/>
          <p:cNvSpPr/>
          <p:nvPr/>
        </p:nvSpPr>
        <p:spPr>
          <a:xfrm>
            <a:off x="6528855" y="1370793"/>
            <a:ext cx="1415772" cy="584775"/>
          </a:xfrm>
          <a:prstGeom prst="rect">
            <a:avLst/>
          </a:prstGeom>
        </p:spPr>
        <p:txBody>
          <a:bodyPr wrap="none">
            <a:spAutoFit/>
          </a:bodyPr>
          <a:lstStyle/>
          <a:p>
            <a:r>
              <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汽车类</a:t>
            </a:r>
            <a:endPar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endParaRPr>
          </a:p>
        </p:txBody>
      </p:sp>
      <p:sp>
        <p:nvSpPr>
          <p:cNvPr id="17" name="矩形 16"/>
          <p:cNvSpPr/>
          <p:nvPr/>
        </p:nvSpPr>
        <p:spPr>
          <a:xfrm>
            <a:off x="6528855" y="2315445"/>
            <a:ext cx="3877985" cy="584775"/>
          </a:xfrm>
          <a:prstGeom prst="rect">
            <a:avLst/>
          </a:prstGeom>
        </p:spPr>
        <p:txBody>
          <a:bodyPr wrap="none">
            <a:spAutoFit/>
          </a:bodyPr>
          <a:lstStyle/>
          <a:p>
            <a:r>
              <a:rPr lang="zh-CN" altLang="en-US" sz="3200" b="1" dirty="0" smtClean="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财经、采购、审计类</a:t>
            </a:r>
            <a:endPar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endParaRPr>
          </a:p>
        </p:txBody>
      </p:sp>
      <p:sp>
        <p:nvSpPr>
          <p:cNvPr id="18" name="矩形 17"/>
          <p:cNvSpPr/>
          <p:nvPr/>
        </p:nvSpPr>
        <p:spPr>
          <a:xfrm>
            <a:off x="6528855" y="3358811"/>
            <a:ext cx="3467616" cy="584775"/>
          </a:xfrm>
          <a:prstGeom prst="rect">
            <a:avLst/>
          </a:prstGeom>
        </p:spPr>
        <p:txBody>
          <a:bodyPr wrap="none">
            <a:spAutoFit/>
          </a:bodyPr>
          <a:lstStyle/>
          <a:p>
            <a:r>
              <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营销</a:t>
            </a:r>
            <a:r>
              <a:rPr lang="zh-CN" altLang="en-US" sz="3200" b="1" dirty="0" smtClean="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策划、外语类</a:t>
            </a:r>
            <a:endPar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endParaRPr>
          </a:p>
        </p:txBody>
      </p:sp>
      <p:sp>
        <p:nvSpPr>
          <p:cNvPr id="19" name="矩形 18"/>
          <p:cNvSpPr/>
          <p:nvPr/>
        </p:nvSpPr>
        <p:spPr>
          <a:xfrm>
            <a:off x="6528855" y="4372406"/>
            <a:ext cx="3467616" cy="584775"/>
          </a:xfrm>
          <a:prstGeom prst="rect">
            <a:avLst/>
          </a:prstGeom>
        </p:spPr>
        <p:txBody>
          <a:bodyPr wrap="none">
            <a:spAutoFit/>
          </a:bodyPr>
          <a:lstStyle/>
          <a:p>
            <a:r>
              <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工业工程与物流类</a:t>
            </a:r>
            <a:endPar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endParaRPr>
          </a:p>
        </p:txBody>
      </p:sp>
      <p:sp>
        <p:nvSpPr>
          <p:cNvPr id="20" name="矩形 19"/>
          <p:cNvSpPr/>
          <p:nvPr/>
        </p:nvSpPr>
        <p:spPr>
          <a:xfrm>
            <a:off x="6528855" y="5337322"/>
            <a:ext cx="4288353" cy="584775"/>
          </a:xfrm>
          <a:prstGeom prst="rect">
            <a:avLst/>
          </a:prstGeom>
        </p:spPr>
        <p:txBody>
          <a:bodyPr wrap="none">
            <a:spAutoFit/>
          </a:bodyPr>
          <a:lstStyle/>
          <a:p>
            <a:r>
              <a:rPr lang="zh-CN" altLang="en-US" sz="3200" b="1" dirty="0" smtClean="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工商、人力资源管理</a:t>
            </a:r>
            <a:r>
              <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rPr>
              <a:t>类</a:t>
            </a:r>
            <a:endParaRPr lang="zh-CN" altLang="en-US" sz="3200" b="1" dirty="0">
              <a:solidFill>
                <a:schemeClr val="bg1"/>
              </a:solidFill>
              <a:latin typeface="iekie jianyuanti" panose="02010601030101010101" pitchFamily="2" charset="-122"/>
              <a:ea typeface="iekie jianyuanti" panose="02010601030101010101" pitchFamily="2" charset="-122"/>
              <a:sym typeface="iekie jianyuanti" panose="02010601030101010101" pitchFamily="2"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形状 12" descr="e7d195523061f1c003d7160bb3852330e69e1b47c664ea0314E9593E18313AD830F940F1AC53C40C0B8B3D93D4DFF44B590F8D4A945ADE53F5D61968231FCAE157B0D7022AA0681C03E9FB4B1E3862D096C6A9163449C7E1C28FE765D4B8ADC4D4BCF2FD61FED7DD3115C38ED8C6CEAD060F8ED053D5A43118059C120E477407C78F96F6011B11BA"/>
          <p:cNvSpPr/>
          <p:nvPr/>
        </p:nvSpPr>
        <p:spPr>
          <a:xfrm>
            <a:off x="2322711" y="1802475"/>
            <a:ext cx="7632213" cy="3548197"/>
          </a:xfrm>
          <a:custGeom>
            <a:avLst/>
            <a:gdLst>
              <a:gd name="connsiteX0" fmla="*/ 16886512 w 22620512"/>
              <a:gd name="connsiteY0" fmla="*/ 0 h 10972798"/>
              <a:gd name="connsiteX1" fmla="*/ 18407742 w 22620512"/>
              <a:gd name="connsiteY1" fmla="*/ 0 h 10972798"/>
              <a:gd name="connsiteX2" fmla="*/ 22620512 w 22620512"/>
              <a:gd name="connsiteY2" fmla="*/ 4212771 h 10972798"/>
              <a:gd name="connsiteX3" fmla="*/ 15860486 w 22620512"/>
              <a:gd name="connsiteY3" fmla="*/ 10972798 h 10972798"/>
              <a:gd name="connsiteX4" fmla="*/ 14339254 w 22620512"/>
              <a:gd name="connsiteY4" fmla="*/ 10972798 h 10972798"/>
              <a:gd name="connsiteX5" fmla="*/ 21099282 w 22620512"/>
              <a:gd name="connsiteY5" fmla="*/ 4212771 h 10972798"/>
              <a:gd name="connsiteX6" fmla="*/ 4212771 w 22620512"/>
              <a:gd name="connsiteY6" fmla="*/ 0 h 10972798"/>
              <a:gd name="connsiteX7" fmla="*/ 5734001 w 22620512"/>
              <a:gd name="connsiteY7" fmla="*/ 0 h 10972798"/>
              <a:gd name="connsiteX8" fmla="*/ 1521230 w 22620512"/>
              <a:gd name="connsiteY8" fmla="*/ 4212771 h 10972798"/>
              <a:gd name="connsiteX9" fmla="*/ 8281258 w 22620512"/>
              <a:gd name="connsiteY9" fmla="*/ 10972798 h 10972798"/>
              <a:gd name="connsiteX10" fmla="*/ 6760027 w 22620512"/>
              <a:gd name="connsiteY10" fmla="*/ 10972798 h 10972798"/>
              <a:gd name="connsiteX11" fmla="*/ 0 w 22620512"/>
              <a:gd name="connsiteY11" fmla="*/ 4212771 h 1097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20512" h="10972798">
                <a:moveTo>
                  <a:pt x="16886512" y="0"/>
                </a:moveTo>
                <a:lnTo>
                  <a:pt x="18407742" y="0"/>
                </a:lnTo>
                <a:lnTo>
                  <a:pt x="22620512" y="4212771"/>
                </a:lnTo>
                <a:lnTo>
                  <a:pt x="15860486" y="10972798"/>
                </a:lnTo>
                <a:lnTo>
                  <a:pt x="14339254" y="10972798"/>
                </a:lnTo>
                <a:lnTo>
                  <a:pt x="21099282" y="4212771"/>
                </a:lnTo>
                <a:close/>
                <a:moveTo>
                  <a:pt x="4212771" y="0"/>
                </a:moveTo>
                <a:lnTo>
                  <a:pt x="5734001" y="0"/>
                </a:lnTo>
                <a:lnTo>
                  <a:pt x="1521230" y="4212771"/>
                </a:lnTo>
                <a:lnTo>
                  <a:pt x="8281258" y="10972798"/>
                </a:lnTo>
                <a:lnTo>
                  <a:pt x="6760027" y="10972798"/>
                </a:lnTo>
                <a:lnTo>
                  <a:pt x="0" y="4212771"/>
                </a:lnTo>
                <a:close/>
              </a:path>
            </a:pathLst>
          </a:custGeom>
          <a:gradFill>
            <a:gsLst>
              <a:gs pos="32000">
                <a:schemeClr val="accent5">
                  <a:lumMod val="75000"/>
                  <a:alpha val="8000"/>
                </a:schemeClr>
              </a:gs>
              <a:gs pos="0">
                <a:srgbClr val="0C32B3">
                  <a:alpha val="0"/>
                </a:srgbClr>
              </a:gs>
              <a:gs pos="70000">
                <a:srgbClr val="0C32B3">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00">
              <a:latin typeface="Heiti SC Light" panose="02000000000000000000" pitchFamily="2" charset="-128"/>
              <a:ea typeface="Heiti SC Light" panose="02000000000000000000" pitchFamily="2" charset="-128"/>
            </a:endParaRPr>
          </a:p>
        </p:txBody>
      </p:sp>
      <p:sp>
        <p:nvSpPr>
          <p:cNvPr id="2" name="文本框 1"/>
          <p:cNvSpPr txBox="1"/>
          <p:nvPr/>
        </p:nvSpPr>
        <p:spPr>
          <a:xfrm>
            <a:off x="4738096" y="382922"/>
            <a:ext cx="2715808" cy="784830"/>
          </a:xfrm>
          <a:prstGeom prst="rect">
            <a:avLst/>
          </a:prstGeom>
          <a:noFill/>
        </p:spPr>
        <p:txBody>
          <a:bodyPr wrap="none" rtlCol="0">
            <a:spAutoFit/>
          </a:bodyPr>
          <a:lstStyle/>
          <a:p>
            <a:pPr algn="dist" defTabSz="1555115" eaLnBrk="1" hangingPunct="1">
              <a:lnSpc>
                <a:spcPct val="125000"/>
              </a:lnSpc>
              <a:defRPr/>
            </a:pPr>
            <a:r>
              <a:rPr lang="zh-CN" altLang="en-US" sz="3600" b="1" dirty="0" smtClean="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我 们 是 谁</a:t>
            </a:r>
            <a:endParaRPr lang="zh-CN" altLang="en-US" sz="3600" b="1"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cxnSp>
        <p:nvCxnSpPr>
          <p:cNvPr id="59" name="Straight Connector 20"/>
          <p:cNvCxnSpPr/>
          <p:nvPr/>
        </p:nvCxnSpPr>
        <p:spPr>
          <a:xfrm>
            <a:off x="1124073" y="969617"/>
            <a:ext cx="9943854" cy="0"/>
          </a:xfrm>
          <a:prstGeom prst="line">
            <a:avLst/>
          </a:prstGeom>
          <a:ln>
            <a:gradFill flip="none" rotWithShape="1">
              <a:gsLst>
                <a:gs pos="0">
                  <a:schemeClr val="bg1">
                    <a:alpha val="0"/>
                  </a:schemeClr>
                </a:gs>
                <a:gs pos="50000">
                  <a:schemeClr val="bg1">
                    <a:alpha val="3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9" name="图像" descr="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309350" y="6464300"/>
            <a:ext cx="6270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11" name="文本框 10"/>
          <p:cNvSpPr txBox="1"/>
          <p:nvPr/>
        </p:nvSpPr>
        <p:spPr>
          <a:xfrm>
            <a:off x="4724547" y="1638856"/>
            <a:ext cx="5836664" cy="810478"/>
          </a:xfrm>
          <a:prstGeom prst="rect">
            <a:avLst/>
          </a:prstGeom>
          <a:noFill/>
        </p:spPr>
        <p:txBody>
          <a:bodyPr wrap="square" rtlCol="0">
            <a:spAutoFit/>
          </a:bodyPr>
          <a:lstStyle/>
          <a:p>
            <a:pPr defTabSz="914400">
              <a:lnSpc>
                <a:spcPts val="2800"/>
              </a:lnSpc>
            </a:pPr>
            <a:r>
              <a:rPr lang="en-US" altLang="zh-CN"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2012</a:t>
            </a:r>
            <a:r>
              <a:rPr lang="zh-CN" altLang="en-US"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年</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长城汽车电池项目组</a:t>
            </a:r>
            <a:endPar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endParaRPr>
          </a:p>
          <a:p>
            <a:pPr defTabSz="914400">
              <a:lnSpc>
                <a:spcPts val="2800"/>
              </a:lnSpc>
            </a:pP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2018</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年成立蜂巢能源</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endParaRPr>
          </a:p>
        </p:txBody>
      </p:sp>
      <p:sp>
        <p:nvSpPr>
          <p:cNvPr id="14" name="矩形 13"/>
          <p:cNvSpPr/>
          <p:nvPr/>
        </p:nvSpPr>
        <p:spPr>
          <a:xfrm>
            <a:off x="1716424" y="1683269"/>
            <a:ext cx="3070516" cy="644215"/>
          </a:xfrm>
          <a:prstGeom prst="rect">
            <a:avLst/>
          </a:prstGeom>
        </p:spPr>
        <p:txBody>
          <a:bodyPr wrap="square">
            <a:spAutoFit/>
          </a:bodyPr>
          <a:lstStyle/>
          <a:p>
            <a:pPr eaLnBrk="1" fontAlgn="auto" hangingPunct="1">
              <a:lnSpc>
                <a:spcPct val="140000"/>
              </a:lnSpc>
              <a:spcBef>
                <a:spcPts val="0"/>
              </a:spcBef>
              <a:spcAft>
                <a:spcPts val="0"/>
              </a:spcAft>
              <a:defRPr/>
            </a:pPr>
            <a:r>
              <a:rPr lang="zh-CN" altLang="en-US" sz="2800" dirty="0" smtClean="0">
                <a:solidFill>
                  <a:srgbClr val="F3A539"/>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Myriad Arabic" panose="01010101010101010101" pitchFamily="50" charset="-78"/>
              </a:rPr>
              <a:t>前   身</a:t>
            </a:r>
            <a:endParaRPr lang="en-US" altLang="zh-CN" sz="2800" dirty="0">
              <a:solidFill>
                <a:srgbClr val="F3A539"/>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Myriad Arabic" panose="01010101010101010101" pitchFamily="50" charset="-78"/>
            </a:endParaRPr>
          </a:p>
        </p:txBody>
      </p:sp>
      <p:sp>
        <p:nvSpPr>
          <p:cNvPr id="15" name="文本框 14"/>
          <p:cNvSpPr txBox="1"/>
          <p:nvPr/>
        </p:nvSpPr>
        <p:spPr>
          <a:xfrm>
            <a:off x="4724546" y="2511927"/>
            <a:ext cx="4479087" cy="810478"/>
          </a:xfrm>
          <a:prstGeom prst="rect">
            <a:avLst/>
          </a:prstGeom>
          <a:noFill/>
        </p:spPr>
        <p:txBody>
          <a:bodyPr wrap="square" rtlCol="0">
            <a:spAutoFit/>
          </a:bodyPr>
          <a:lstStyle/>
          <a:p>
            <a:pPr defTabSz="914400">
              <a:lnSpc>
                <a:spcPts val="2800"/>
              </a:lnSpc>
            </a:pPr>
            <a:r>
              <a:rPr lang="en-US" altLang="zh-CN"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2025</a:t>
            </a:r>
            <a:r>
              <a:rPr lang="zh-CN" altLang="en-US"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年 </a:t>
            </a:r>
            <a:r>
              <a:rPr lang="en-US" altLang="zh-CN"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240Gwh</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endParaRPr>
          </a:p>
          <a:p>
            <a:pPr defTabSz="914400">
              <a:lnSpc>
                <a:spcPts val="28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目标中国前三</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endParaRPr>
          </a:p>
        </p:txBody>
      </p:sp>
      <p:sp>
        <p:nvSpPr>
          <p:cNvPr id="16" name="矩形 15"/>
          <p:cNvSpPr/>
          <p:nvPr/>
        </p:nvSpPr>
        <p:spPr>
          <a:xfrm>
            <a:off x="1716424" y="2526329"/>
            <a:ext cx="3070516" cy="644215"/>
          </a:xfrm>
          <a:prstGeom prst="rect">
            <a:avLst/>
          </a:prstGeom>
        </p:spPr>
        <p:txBody>
          <a:bodyPr wrap="square">
            <a:spAutoFit/>
          </a:bodyPr>
          <a:lstStyle/>
          <a:p>
            <a:pPr eaLnBrk="1" fontAlgn="auto" hangingPunct="1">
              <a:lnSpc>
                <a:spcPct val="140000"/>
              </a:lnSpc>
              <a:spcBef>
                <a:spcPts val="0"/>
              </a:spcBef>
              <a:spcAft>
                <a:spcPts val="0"/>
              </a:spcAft>
              <a:defRPr/>
            </a:pPr>
            <a:r>
              <a:rPr lang="zh-CN" altLang="en-US" sz="2800" dirty="0" smtClean="0">
                <a:solidFill>
                  <a:srgbClr val="F3A539"/>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Myriad Arabic" panose="01010101010101010101" pitchFamily="50" charset="-78"/>
              </a:rPr>
              <a:t>产能规划</a:t>
            </a:r>
            <a:endParaRPr lang="en-US" altLang="zh-CN" sz="2800" dirty="0">
              <a:solidFill>
                <a:srgbClr val="F3A539"/>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Myriad Arabic" panose="01010101010101010101" pitchFamily="50" charset="-78"/>
            </a:endParaRPr>
          </a:p>
        </p:txBody>
      </p:sp>
      <p:sp>
        <p:nvSpPr>
          <p:cNvPr id="17" name="文本框 16"/>
          <p:cNvSpPr txBox="1"/>
          <p:nvPr/>
        </p:nvSpPr>
        <p:spPr>
          <a:xfrm>
            <a:off x="4724545" y="3433455"/>
            <a:ext cx="4479087" cy="810478"/>
          </a:xfrm>
          <a:prstGeom prst="rect">
            <a:avLst/>
          </a:prstGeom>
          <a:noFill/>
        </p:spPr>
        <p:txBody>
          <a:bodyPr wrap="square" rtlCol="0">
            <a:spAutoFit/>
          </a:bodyPr>
          <a:lstStyle/>
          <a:p>
            <a:pPr>
              <a:lnSpc>
                <a:spcPts val="28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无钴电池全球领导者</a:t>
            </a:r>
            <a:endPar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endParaRPr>
          </a:p>
          <a:p>
            <a:pPr>
              <a:lnSpc>
                <a:spcPts val="28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方形叠片电池开创者</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endParaRPr>
          </a:p>
        </p:txBody>
      </p:sp>
      <p:sp>
        <p:nvSpPr>
          <p:cNvPr id="18" name="矩形 17"/>
          <p:cNvSpPr/>
          <p:nvPr/>
        </p:nvSpPr>
        <p:spPr>
          <a:xfrm>
            <a:off x="1716424" y="3503972"/>
            <a:ext cx="3070516" cy="644215"/>
          </a:xfrm>
          <a:prstGeom prst="rect">
            <a:avLst/>
          </a:prstGeom>
        </p:spPr>
        <p:txBody>
          <a:bodyPr wrap="square">
            <a:spAutoFit/>
          </a:bodyPr>
          <a:lstStyle/>
          <a:p>
            <a:pPr eaLnBrk="1" fontAlgn="auto" hangingPunct="1">
              <a:lnSpc>
                <a:spcPct val="140000"/>
              </a:lnSpc>
              <a:spcBef>
                <a:spcPts val="0"/>
              </a:spcBef>
              <a:spcAft>
                <a:spcPts val="0"/>
              </a:spcAft>
              <a:defRPr/>
            </a:pPr>
            <a:r>
              <a:rPr lang="zh-CN" altLang="en-US" sz="2800" dirty="0" smtClean="0">
                <a:solidFill>
                  <a:srgbClr val="F3A539"/>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Myriad Arabic" panose="01010101010101010101" pitchFamily="50" charset="-78"/>
              </a:rPr>
              <a:t>核心技术</a:t>
            </a:r>
            <a:endParaRPr lang="en-US" altLang="zh-CN" sz="2800" dirty="0">
              <a:solidFill>
                <a:srgbClr val="F3A539"/>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Myriad Arabic" panose="01010101010101010101" pitchFamily="50" charset="-78"/>
            </a:endParaRPr>
          </a:p>
        </p:txBody>
      </p:sp>
      <p:cxnSp>
        <p:nvCxnSpPr>
          <p:cNvPr id="19" name="Straight Connector 20"/>
          <p:cNvCxnSpPr/>
          <p:nvPr/>
        </p:nvCxnSpPr>
        <p:spPr>
          <a:xfrm>
            <a:off x="1124073" y="2442249"/>
            <a:ext cx="9943854" cy="0"/>
          </a:xfrm>
          <a:prstGeom prst="line">
            <a:avLst/>
          </a:prstGeom>
          <a:ln>
            <a:gradFill flip="none" rotWithShape="1">
              <a:gsLst>
                <a:gs pos="0">
                  <a:schemeClr val="bg1">
                    <a:alpha val="0"/>
                  </a:schemeClr>
                </a:gs>
                <a:gs pos="50000">
                  <a:schemeClr val="bg1">
                    <a:alpha val="3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0"/>
          <p:cNvCxnSpPr/>
          <p:nvPr/>
        </p:nvCxnSpPr>
        <p:spPr>
          <a:xfrm>
            <a:off x="1124073" y="3346137"/>
            <a:ext cx="9943854" cy="0"/>
          </a:xfrm>
          <a:prstGeom prst="line">
            <a:avLst/>
          </a:prstGeom>
          <a:ln>
            <a:gradFill flip="none" rotWithShape="1">
              <a:gsLst>
                <a:gs pos="0">
                  <a:schemeClr val="bg1">
                    <a:alpha val="0"/>
                  </a:schemeClr>
                </a:gs>
                <a:gs pos="50000">
                  <a:schemeClr val="bg1">
                    <a:alpha val="3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0"/>
          <p:cNvCxnSpPr/>
          <p:nvPr/>
        </p:nvCxnSpPr>
        <p:spPr>
          <a:xfrm>
            <a:off x="1124073" y="4335828"/>
            <a:ext cx="9943854" cy="0"/>
          </a:xfrm>
          <a:prstGeom prst="line">
            <a:avLst/>
          </a:prstGeom>
          <a:ln>
            <a:gradFill flip="none" rotWithShape="1">
              <a:gsLst>
                <a:gs pos="0">
                  <a:schemeClr val="bg1">
                    <a:alpha val="0"/>
                  </a:schemeClr>
                </a:gs>
                <a:gs pos="50000">
                  <a:schemeClr val="bg1">
                    <a:alpha val="3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738096" y="4624464"/>
            <a:ext cx="4479087" cy="422680"/>
          </a:xfrm>
          <a:prstGeom prst="rect">
            <a:avLst/>
          </a:prstGeom>
          <a:noFill/>
        </p:spPr>
        <p:txBody>
          <a:bodyPr wrap="square" rtlCol="0">
            <a:spAutoFit/>
          </a:bodyPr>
          <a:lstStyle/>
          <a:p>
            <a:pPr>
              <a:lnSpc>
                <a:spcPts val="2800"/>
              </a:lnSpc>
            </a:pPr>
            <a:r>
              <a:rPr lang="zh-CN" altLang="en-US"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三轮累计融资 </a:t>
            </a:r>
            <a:r>
              <a:rPr lang="en-US" altLang="zh-CN"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147.8</a:t>
            </a:r>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亿</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endParaRPr>
          </a:p>
        </p:txBody>
      </p:sp>
      <p:sp>
        <p:nvSpPr>
          <p:cNvPr id="29" name="矩形 28"/>
          <p:cNvSpPr/>
          <p:nvPr/>
        </p:nvSpPr>
        <p:spPr>
          <a:xfrm>
            <a:off x="1716424" y="4438291"/>
            <a:ext cx="3070516" cy="644215"/>
          </a:xfrm>
          <a:prstGeom prst="rect">
            <a:avLst/>
          </a:prstGeom>
        </p:spPr>
        <p:txBody>
          <a:bodyPr wrap="square">
            <a:spAutoFit/>
          </a:bodyPr>
          <a:lstStyle/>
          <a:p>
            <a:pPr eaLnBrk="1" fontAlgn="auto" hangingPunct="1">
              <a:lnSpc>
                <a:spcPct val="140000"/>
              </a:lnSpc>
              <a:spcBef>
                <a:spcPts val="0"/>
              </a:spcBef>
              <a:spcAft>
                <a:spcPts val="0"/>
              </a:spcAft>
              <a:defRPr/>
            </a:pPr>
            <a:r>
              <a:rPr lang="zh-CN" altLang="en-US" sz="2800" dirty="0" smtClean="0">
                <a:solidFill>
                  <a:srgbClr val="F3A539"/>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Myriad Arabic" panose="01010101010101010101" pitchFamily="50" charset="-78"/>
              </a:rPr>
              <a:t>资本规划</a:t>
            </a:r>
            <a:endParaRPr lang="en-US" altLang="zh-CN" sz="2800" dirty="0">
              <a:solidFill>
                <a:srgbClr val="F3A539"/>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Myriad Arabic" panose="01010101010101010101" pitchFamily="50" charset="-78"/>
            </a:endParaRPr>
          </a:p>
        </p:txBody>
      </p:sp>
      <p:cxnSp>
        <p:nvCxnSpPr>
          <p:cNvPr id="30" name="Straight Connector 20"/>
          <p:cNvCxnSpPr/>
          <p:nvPr/>
        </p:nvCxnSpPr>
        <p:spPr>
          <a:xfrm>
            <a:off x="1124073" y="5262492"/>
            <a:ext cx="9943854" cy="0"/>
          </a:xfrm>
          <a:prstGeom prst="line">
            <a:avLst/>
          </a:prstGeom>
          <a:ln>
            <a:gradFill flip="none" rotWithShape="1">
              <a:gsLst>
                <a:gs pos="0">
                  <a:schemeClr val="bg1">
                    <a:alpha val="0"/>
                  </a:schemeClr>
                </a:gs>
                <a:gs pos="50000">
                  <a:schemeClr val="bg1">
                    <a:alpha val="3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4738096" y="5573127"/>
            <a:ext cx="4479087" cy="451406"/>
          </a:xfrm>
          <a:prstGeom prst="rect">
            <a:avLst/>
          </a:prstGeom>
          <a:noFill/>
        </p:spPr>
        <p:txBody>
          <a:bodyPr wrap="square" rtlCol="0">
            <a:spAutoFit/>
          </a:bodyPr>
          <a:lstStyle/>
          <a:p>
            <a:pPr>
              <a:lnSpc>
                <a:spcPts val="2800"/>
              </a:lnSpc>
            </a:pPr>
            <a:r>
              <a:rPr lang="zh-CN" altLang="en-US"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rPr>
              <a:t>做更懂汽车的电池专家</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yriad Arabic" panose="01010101010101010101" pitchFamily="50" charset="-78"/>
            </a:endParaRPr>
          </a:p>
        </p:txBody>
      </p:sp>
      <p:sp>
        <p:nvSpPr>
          <p:cNvPr id="35" name="矩形 34"/>
          <p:cNvSpPr/>
          <p:nvPr/>
        </p:nvSpPr>
        <p:spPr>
          <a:xfrm>
            <a:off x="1716424" y="5386954"/>
            <a:ext cx="3070516" cy="644215"/>
          </a:xfrm>
          <a:prstGeom prst="rect">
            <a:avLst/>
          </a:prstGeom>
        </p:spPr>
        <p:txBody>
          <a:bodyPr wrap="square">
            <a:spAutoFit/>
          </a:bodyPr>
          <a:lstStyle/>
          <a:p>
            <a:pPr eaLnBrk="1" fontAlgn="auto" hangingPunct="1">
              <a:lnSpc>
                <a:spcPct val="140000"/>
              </a:lnSpc>
              <a:spcBef>
                <a:spcPts val="0"/>
              </a:spcBef>
              <a:spcAft>
                <a:spcPts val="0"/>
              </a:spcAft>
              <a:defRPr/>
            </a:pPr>
            <a:r>
              <a:rPr lang="zh-CN" altLang="en-US" sz="2800" dirty="0" smtClean="0">
                <a:solidFill>
                  <a:srgbClr val="F3A539"/>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Myriad Arabic" panose="01010101010101010101" pitchFamily="50" charset="-78"/>
              </a:rPr>
              <a:t>品牌愿景</a:t>
            </a:r>
            <a:endParaRPr lang="en-US" altLang="zh-CN" sz="2800" dirty="0">
              <a:solidFill>
                <a:srgbClr val="F3A539"/>
              </a:solidFill>
              <a:effectLst>
                <a:outerShdw blurRad="38100" dist="38100" dir="2700000" algn="tl">
                  <a:srgbClr val="000000">
                    <a:alpha val="43137"/>
                  </a:srgbClr>
                </a:outerShdw>
              </a:effectLst>
              <a:latin typeface="优设标题黑" panose="00000500000000000000" pitchFamily="2" charset="-122"/>
              <a:ea typeface="优设标题黑" panose="00000500000000000000" pitchFamily="2" charset="-122"/>
              <a:cs typeface="Myriad Arabic" panose="01010101010101010101" pitchFamily="50" charset="-78"/>
            </a:endParaRPr>
          </a:p>
        </p:txBody>
      </p:sp>
      <p:cxnSp>
        <p:nvCxnSpPr>
          <p:cNvPr id="36" name="Straight Connector 20"/>
          <p:cNvCxnSpPr/>
          <p:nvPr/>
        </p:nvCxnSpPr>
        <p:spPr>
          <a:xfrm>
            <a:off x="1124073" y="6191277"/>
            <a:ext cx="9943854" cy="0"/>
          </a:xfrm>
          <a:prstGeom prst="line">
            <a:avLst/>
          </a:prstGeom>
          <a:ln>
            <a:gradFill flip="none" rotWithShape="1">
              <a:gsLst>
                <a:gs pos="0">
                  <a:schemeClr val="bg1">
                    <a:alpha val="0"/>
                  </a:schemeClr>
                </a:gs>
                <a:gs pos="50000">
                  <a:schemeClr val="bg1">
                    <a:alpha val="3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组合 14"/>
          <p:cNvGrpSpPr/>
          <p:nvPr/>
        </p:nvGrpSpPr>
        <p:grpSpPr bwMode="auto">
          <a:xfrm>
            <a:off x="-915988" y="-1419225"/>
            <a:ext cx="15211426" cy="9821863"/>
            <a:chOff x="-925525" y="-1429921"/>
            <a:chExt cx="15211481" cy="9821456"/>
          </a:xfrm>
        </p:grpSpPr>
        <p:grpSp>
          <p:nvGrpSpPr>
            <p:cNvPr id="19462" name="六边形 18"/>
            <p:cNvGrpSpPr/>
            <p:nvPr/>
          </p:nvGrpSpPr>
          <p:grpSpPr bwMode="auto">
            <a:xfrm>
              <a:off x="10785505" y="1094099"/>
              <a:ext cx="3416312" cy="3759044"/>
              <a:chOff x="10795000" y="1104900"/>
              <a:chExt cx="3416300" cy="3759200"/>
            </a:xfrm>
          </p:grpSpPr>
          <p:pic>
            <p:nvPicPr>
              <p:cNvPr id="19479" name="六边形 18"/>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95000" y="1104900"/>
                <a:ext cx="34163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0" name="Text Box 6"/>
              <p:cNvSpPr txBox="1">
                <a:spLocks noChangeArrowheads="1"/>
              </p:cNvSpPr>
              <p:nvPr/>
            </p:nvSpPr>
            <p:spPr bwMode="auto">
              <a:xfrm rot="-1648857">
                <a:off x="10717791" y="1500089"/>
                <a:ext cx="3577647" cy="297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grpSp>
          <p:nvGrpSpPr>
            <p:cNvPr id="19463" name="六边形 18"/>
            <p:cNvGrpSpPr/>
            <p:nvPr/>
          </p:nvGrpSpPr>
          <p:grpSpPr bwMode="auto">
            <a:xfrm>
              <a:off x="-466735" y="4205470"/>
              <a:ext cx="3759214" cy="3759044"/>
              <a:chOff x="-457200" y="4216400"/>
              <a:chExt cx="3759200" cy="3759200"/>
            </a:xfrm>
          </p:grpSpPr>
          <p:pic>
            <p:nvPicPr>
              <p:cNvPr id="19477" name="六边形 1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216400"/>
                <a:ext cx="37592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8" name="Text Box 9"/>
              <p:cNvSpPr txBox="1">
                <a:spLocks noChangeArrowheads="1"/>
              </p:cNvSpPr>
              <p:nvPr/>
            </p:nvSpPr>
            <p:spPr bwMode="auto">
              <a:xfrm rot="-2788651">
                <a:off x="-423754" y="4568197"/>
                <a:ext cx="3691518" cy="306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grpSp>
          <p:nvGrpSpPr>
            <p:cNvPr id="19464" name="六边形 18"/>
            <p:cNvGrpSpPr/>
            <p:nvPr/>
          </p:nvGrpSpPr>
          <p:grpSpPr bwMode="auto">
            <a:xfrm>
              <a:off x="9325000" y="4192771"/>
              <a:ext cx="4152915" cy="4648007"/>
              <a:chOff x="9334500" y="4203700"/>
              <a:chExt cx="4152900" cy="4648200"/>
            </a:xfrm>
          </p:grpSpPr>
          <p:pic>
            <p:nvPicPr>
              <p:cNvPr id="19475" name="六边形 1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0" y="4203700"/>
                <a:ext cx="41529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6" name="Text Box 12"/>
              <p:cNvSpPr txBox="1">
                <a:spLocks noChangeArrowheads="1"/>
              </p:cNvSpPr>
              <p:nvPr/>
            </p:nvSpPr>
            <p:spPr bwMode="auto">
              <a:xfrm rot="1938396">
                <a:off x="9206705" y="4657489"/>
                <a:ext cx="4436566" cy="374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grpSp>
          <p:nvGrpSpPr>
            <p:cNvPr id="19465" name="六边形 18"/>
            <p:cNvGrpSpPr/>
            <p:nvPr/>
          </p:nvGrpSpPr>
          <p:grpSpPr bwMode="auto">
            <a:xfrm>
              <a:off x="-1025537" y="2148156"/>
              <a:ext cx="3136911" cy="2895480"/>
              <a:chOff x="-1016000" y="2159000"/>
              <a:chExt cx="3136900" cy="2895600"/>
            </a:xfrm>
          </p:grpSpPr>
          <p:pic>
            <p:nvPicPr>
              <p:cNvPr id="19473" name="六边形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2159000"/>
                <a:ext cx="3136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15"/>
              <p:cNvSpPr txBox="1">
                <a:spLocks noChangeArrowheads="1"/>
              </p:cNvSpPr>
              <p:nvPr/>
            </p:nvSpPr>
            <p:spPr bwMode="auto">
              <a:xfrm rot="557176">
                <a:off x="-915988" y="2387711"/>
                <a:ext cx="2938479" cy="244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grpSp>
          <p:nvGrpSpPr>
            <p:cNvPr id="19466" name="六边形 18"/>
            <p:cNvGrpSpPr/>
            <p:nvPr/>
          </p:nvGrpSpPr>
          <p:grpSpPr bwMode="auto">
            <a:xfrm>
              <a:off x="8715398" y="-1839479"/>
              <a:ext cx="3784614" cy="4127329"/>
              <a:chOff x="8724900" y="-1828800"/>
              <a:chExt cx="3784600" cy="4127500"/>
            </a:xfrm>
          </p:grpSpPr>
          <p:pic>
            <p:nvPicPr>
              <p:cNvPr id="19471" name="六边形 1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4900" y="-1828800"/>
                <a:ext cx="37846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Text Box 18"/>
              <p:cNvSpPr txBox="1">
                <a:spLocks noChangeArrowheads="1"/>
              </p:cNvSpPr>
              <p:nvPr/>
            </p:nvSpPr>
            <p:spPr bwMode="auto">
              <a:xfrm rot="-1648857">
                <a:off x="8630077" y="-1419225"/>
                <a:ext cx="3980743" cy="33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sp>
          <p:nvSpPr>
            <p:cNvPr id="24" name="六边形 18"/>
            <p:cNvSpPr/>
            <p:nvPr/>
          </p:nvSpPr>
          <p:spPr>
            <a:xfrm rot="4965825">
              <a:off x="427904" y="1672652"/>
              <a:ext cx="3578077" cy="2973399"/>
            </a:xfrm>
            <a:custGeom>
              <a:avLst/>
              <a:gdLst>
                <a:gd name="connsiteX0" fmla="*/ 0 w 7257483"/>
                <a:gd name="connsiteY0" fmla="*/ 3153508 h 6307015"/>
                <a:gd name="connsiteX1" fmla="*/ 1576754 w 7257483"/>
                <a:gd name="connsiteY1" fmla="*/ 1 h 6307015"/>
                <a:gd name="connsiteX2" fmla="*/ 5680729 w 7257483"/>
                <a:gd name="connsiteY2" fmla="*/ 1 h 6307015"/>
                <a:gd name="connsiteX3" fmla="*/ 7257483 w 7257483"/>
                <a:gd name="connsiteY3" fmla="*/ 3153508 h 6307015"/>
                <a:gd name="connsiteX4" fmla="*/ 5680729 w 7257483"/>
                <a:gd name="connsiteY4" fmla="*/ 6307014 h 6307015"/>
                <a:gd name="connsiteX5" fmla="*/ 1576754 w 7257483"/>
                <a:gd name="connsiteY5" fmla="*/ 6307014 h 6307015"/>
                <a:gd name="connsiteX6" fmla="*/ 0 w 7257483"/>
                <a:gd name="connsiteY6" fmla="*/ 3153508 h 6307015"/>
                <a:gd name="connsiteX0-1" fmla="*/ 0 w 7257483"/>
                <a:gd name="connsiteY0-2" fmla="*/ 3153507 h 6307013"/>
                <a:gd name="connsiteX1-3" fmla="*/ 1576754 w 7257483"/>
                <a:gd name="connsiteY1-4" fmla="*/ 0 h 6307013"/>
                <a:gd name="connsiteX2-5" fmla="*/ 5610391 w 7257483"/>
                <a:gd name="connsiteY2-6" fmla="*/ 0 h 6307013"/>
                <a:gd name="connsiteX3-7" fmla="*/ 7257483 w 7257483"/>
                <a:gd name="connsiteY3-8" fmla="*/ 3153507 h 6307013"/>
                <a:gd name="connsiteX4-9" fmla="*/ 5680729 w 7257483"/>
                <a:gd name="connsiteY4-10" fmla="*/ 6307013 h 6307013"/>
                <a:gd name="connsiteX5-11" fmla="*/ 1576754 w 7257483"/>
                <a:gd name="connsiteY5-12" fmla="*/ 6307013 h 6307013"/>
                <a:gd name="connsiteX6-13" fmla="*/ 0 w 7257483"/>
                <a:gd name="connsiteY6-14" fmla="*/ 3153507 h 6307013"/>
                <a:gd name="connsiteX0-15" fmla="*/ 0 w 7421606"/>
                <a:gd name="connsiteY0-16" fmla="*/ 3153507 h 6307013"/>
                <a:gd name="connsiteX1-17" fmla="*/ 1576754 w 7421606"/>
                <a:gd name="connsiteY1-18" fmla="*/ 0 h 6307013"/>
                <a:gd name="connsiteX2-19" fmla="*/ 5610391 w 7421606"/>
                <a:gd name="connsiteY2-20" fmla="*/ 0 h 6307013"/>
                <a:gd name="connsiteX3-21" fmla="*/ 7421606 w 7421606"/>
                <a:gd name="connsiteY3-22" fmla="*/ 3176953 h 6307013"/>
                <a:gd name="connsiteX4-23" fmla="*/ 5680729 w 7421606"/>
                <a:gd name="connsiteY4-24" fmla="*/ 6307013 h 6307013"/>
                <a:gd name="connsiteX5-25" fmla="*/ 1576754 w 7421606"/>
                <a:gd name="connsiteY5-26" fmla="*/ 6307013 h 6307013"/>
                <a:gd name="connsiteX6-27" fmla="*/ 0 w 7421606"/>
                <a:gd name="connsiteY6-28" fmla="*/ 3153507 h 6307013"/>
                <a:gd name="connsiteX0-29" fmla="*/ 0 w 7585729"/>
                <a:gd name="connsiteY0-30" fmla="*/ 3176953 h 6307013"/>
                <a:gd name="connsiteX1-31" fmla="*/ 1740877 w 7585729"/>
                <a:gd name="connsiteY1-32" fmla="*/ 0 h 6307013"/>
                <a:gd name="connsiteX2-33" fmla="*/ 5774514 w 7585729"/>
                <a:gd name="connsiteY2-34" fmla="*/ 0 h 6307013"/>
                <a:gd name="connsiteX3-35" fmla="*/ 7585729 w 7585729"/>
                <a:gd name="connsiteY3-36" fmla="*/ 3176953 h 6307013"/>
                <a:gd name="connsiteX4-37" fmla="*/ 5844852 w 7585729"/>
                <a:gd name="connsiteY4-38" fmla="*/ 6307013 h 6307013"/>
                <a:gd name="connsiteX5-39" fmla="*/ 1740877 w 7585729"/>
                <a:gd name="connsiteY5-40" fmla="*/ 6307013 h 6307013"/>
                <a:gd name="connsiteX6-41" fmla="*/ 0 w 7585729"/>
                <a:gd name="connsiteY6-42" fmla="*/ 3176953 h 6307013"/>
                <a:gd name="connsiteX0-43" fmla="*/ 0 w 7585729"/>
                <a:gd name="connsiteY0-44" fmla="*/ 3176953 h 6307013"/>
                <a:gd name="connsiteX1-45" fmla="*/ 1858108 w 7585729"/>
                <a:gd name="connsiteY1-46" fmla="*/ 23446 h 6307013"/>
                <a:gd name="connsiteX2-47" fmla="*/ 5774514 w 7585729"/>
                <a:gd name="connsiteY2-48" fmla="*/ 0 h 6307013"/>
                <a:gd name="connsiteX3-49" fmla="*/ 7585729 w 7585729"/>
                <a:gd name="connsiteY3-50" fmla="*/ 3176953 h 6307013"/>
                <a:gd name="connsiteX4-51" fmla="*/ 5844852 w 7585729"/>
                <a:gd name="connsiteY4-52" fmla="*/ 6307013 h 6307013"/>
                <a:gd name="connsiteX5-53" fmla="*/ 1740877 w 7585729"/>
                <a:gd name="connsiteY5-54" fmla="*/ 6307013 h 6307013"/>
                <a:gd name="connsiteX6-55" fmla="*/ 0 w 7585729"/>
                <a:gd name="connsiteY6-56" fmla="*/ 3176953 h 6307013"/>
                <a:gd name="connsiteX0-57" fmla="*/ 0 w 7585729"/>
                <a:gd name="connsiteY0-58" fmla="*/ 3176953 h 6307013"/>
                <a:gd name="connsiteX1-59" fmla="*/ 1858108 w 7585729"/>
                <a:gd name="connsiteY1-60" fmla="*/ 23446 h 6307013"/>
                <a:gd name="connsiteX2-61" fmla="*/ 5774514 w 7585729"/>
                <a:gd name="connsiteY2-62" fmla="*/ 0 h 6307013"/>
                <a:gd name="connsiteX3-63" fmla="*/ 7585729 w 7585729"/>
                <a:gd name="connsiteY3-64" fmla="*/ 3176953 h 6307013"/>
                <a:gd name="connsiteX4-65" fmla="*/ 5844852 w 7585729"/>
                <a:gd name="connsiteY4-66" fmla="*/ 6307013 h 6307013"/>
                <a:gd name="connsiteX5-67" fmla="*/ 1811216 w 7585729"/>
                <a:gd name="connsiteY5-68" fmla="*/ 6307013 h 6307013"/>
                <a:gd name="connsiteX6-69" fmla="*/ 0 w 7585729"/>
                <a:gd name="connsiteY6-70" fmla="*/ 3176953 h 6307013"/>
                <a:gd name="connsiteX0-71" fmla="*/ 0 w 7585729"/>
                <a:gd name="connsiteY0-72" fmla="*/ 3176953 h 6307013"/>
                <a:gd name="connsiteX1-73" fmla="*/ 1858108 w 7585729"/>
                <a:gd name="connsiteY1-74" fmla="*/ 23446 h 6307013"/>
                <a:gd name="connsiteX2-75" fmla="*/ 5774514 w 7585729"/>
                <a:gd name="connsiteY2-76" fmla="*/ 0 h 6307013"/>
                <a:gd name="connsiteX3-77" fmla="*/ 7585729 w 7585729"/>
                <a:gd name="connsiteY3-78" fmla="*/ 3176953 h 6307013"/>
                <a:gd name="connsiteX4-79" fmla="*/ 5727621 w 7585729"/>
                <a:gd name="connsiteY4-80" fmla="*/ 6307013 h 6307013"/>
                <a:gd name="connsiteX5-81" fmla="*/ 1811216 w 7585729"/>
                <a:gd name="connsiteY5-82" fmla="*/ 6307013 h 6307013"/>
                <a:gd name="connsiteX6-83" fmla="*/ 0 w 7585729"/>
                <a:gd name="connsiteY6-84" fmla="*/ 3176953 h 630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85729" h="6307013">
                  <a:moveTo>
                    <a:pt x="0" y="3176953"/>
                  </a:moveTo>
                  <a:lnTo>
                    <a:pt x="1858108" y="23446"/>
                  </a:lnTo>
                  <a:lnTo>
                    <a:pt x="5774514" y="0"/>
                  </a:lnTo>
                  <a:lnTo>
                    <a:pt x="7585729" y="3176953"/>
                  </a:lnTo>
                  <a:lnTo>
                    <a:pt x="5727621" y="6307013"/>
                  </a:lnTo>
                  <a:lnTo>
                    <a:pt x="1811216" y="6307013"/>
                  </a:lnTo>
                  <a:lnTo>
                    <a:pt x="0" y="3176953"/>
                  </a:lnTo>
                  <a:close/>
                </a:path>
              </a:pathLst>
            </a:custGeom>
            <a:solidFill>
              <a:schemeClr val="tx1">
                <a:lumMod val="95000"/>
                <a:lumOff val="5000"/>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algn="ctr">
                <a:defRPr/>
              </a:pPr>
              <a:endParaRPr lang="zh-CN" altLang="en-US"/>
            </a:p>
          </p:txBody>
        </p:sp>
        <p:grpSp>
          <p:nvGrpSpPr>
            <p:cNvPr id="19468" name="六边形 18"/>
            <p:cNvGrpSpPr/>
            <p:nvPr/>
          </p:nvGrpSpPr>
          <p:grpSpPr bwMode="auto">
            <a:xfrm>
              <a:off x="-441335" y="-569532"/>
              <a:ext cx="2857510" cy="3162169"/>
              <a:chOff x="-431800" y="-558800"/>
              <a:chExt cx="2857500" cy="3162300"/>
            </a:xfrm>
          </p:grpSpPr>
          <p:pic>
            <p:nvPicPr>
              <p:cNvPr id="19469" name="六边形 1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558800"/>
                <a:ext cx="2857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Text Box 22"/>
              <p:cNvSpPr txBox="1">
                <a:spLocks noChangeArrowheads="1"/>
              </p:cNvSpPr>
              <p:nvPr/>
            </p:nvSpPr>
            <p:spPr bwMode="auto">
              <a:xfrm rot="4965825">
                <a:off x="-474099" y="-201381"/>
                <a:ext cx="2944722" cy="244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grpSp>
      <p:cxnSp>
        <p:nvCxnSpPr>
          <p:cNvPr id="13" name="Straight Connector 20"/>
          <p:cNvCxnSpPr/>
          <p:nvPr/>
        </p:nvCxnSpPr>
        <p:spPr>
          <a:xfrm flipV="1">
            <a:off x="5946775" y="2974268"/>
            <a:ext cx="0" cy="1367263"/>
          </a:xfrm>
          <a:prstGeom prst="line">
            <a:avLst/>
          </a:prstGeom>
          <a:ln>
            <a:gradFill>
              <a:gsLst>
                <a:gs pos="885">
                  <a:schemeClr val="tx1">
                    <a:alpha val="0"/>
                  </a:schemeClr>
                </a:gs>
                <a:gs pos="59000">
                  <a:schemeClr val="accent1">
                    <a:lumMod val="5000"/>
                    <a:lumOff val="95000"/>
                  </a:schemeClr>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1" name="图像" descr="图像"/>
          <p:cNvPicPr>
            <a:picLocks noChangeAspect="1" noChangeArrowheads="1"/>
          </p:cNvPicPr>
          <p:nvPr/>
        </p:nvPicPr>
        <p:blipFill>
          <a:blip r:embed="rId7"/>
          <a:srcRect/>
          <a:stretch>
            <a:fillRect/>
          </a:stretch>
        </p:blipFill>
        <p:spPr bwMode="auto">
          <a:xfrm>
            <a:off x="1441450" y="1682115"/>
            <a:ext cx="2968625" cy="110648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本占位符 1"/>
          <p:cNvSpPr>
            <a:spLocks noGrp="1" noChangeArrowheads="1"/>
          </p:cNvSpPr>
          <p:nvPr>
            <p:ph type="body" sz="quarter" idx="4294967295"/>
          </p:nvPr>
        </p:nvSpPr>
        <p:spPr>
          <a:xfrm>
            <a:off x="1141740" y="3896042"/>
            <a:ext cx="3568650" cy="1368425"/>
          </a:xfrm>
        </p:spPr>
        <p:txBody>
          <a:bodyPr/>
          <a:lstStyle/>
          <a:p>
            <a:pPr marL="0" indent="0" algn="dist" defTabSz="1555115" eaLnBrk="1" hangingPunct="1">
              <a:lnSpc>
                <a:spcPct val="125000"/>
              </a:lnSpc>
              <a:spcBef>
                <a:spcPct val="0"/>
              </a:spcBef>
              <a:buFont typeface="Arial" panose="020B0604020202020204" pitchFamily="34" charset="0"/>
              <a:buNone/>
              <a:defRPr/>
            </a:pPr>
            <a:r>
              <a:rPr lang="zh-CN" altLang="en-US" sz="60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感谢聆听</a:t>
            </a:r>
            <a:endParaRPr lang="en-US" altLang="zh-CN" sz="60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
        <p:nvSpPr>
          <p:cNvPr id="3" name="文本框 2"/>
          <p:cNvSpPr txBox="1"/>
          <p:nvPr/>
        </p:nvSpPr>
        <p:spPr>
          <a:xfrm>
            <a:off x="5791200" y="2974340"/>
            <a:ext cx="5751195" cy="1198880"/>
          </a:xfrm>
          <a:prstGeom prst="rect">
            <a:avLst/>
          </a:prstGeom>
          <a:noFill/>
        </p:spPr>
        <p:txBody>
          <a:bodyPr wrap="square" rtlCol="0">
            <a:spAutoFit/>
          </a:bodyPr>
          <a:p>
            <a:pPr algn="l"/>
            <a:r>
              <a:rPr lang="zh-CN" altLang="en-US" sz="3600" b="1">
                <a:solidFill>
                  <a:schemeClr val="bg1"/>
                </a:solidFill>
              </a:rPr>
              <a:t>联系方式：</a:t>
            </a:r>
            <a:r>
              <a:rPr lang="en-US" altLang="zh-CN" sz="3600" b="1">
                <a:solidFill>
                  <a:schemeClr val="bg1"/>
                </a:solidFill>
              </a:rPr>
              <a:t>13552278178</a:t>
            </a:r>
            <a:endParaRPr lang="en-US" altLang="zh-CN" sz="3600" b="1">
              <a:solidFill>
                <a:schemeClr val="bg1"/>
              </a:solidFill>
            </a:endParaRPr>
          </a:p>
          <a:p>
            <a:pPr algn="l"/>
            <a:r>
              <a:rPr lang="zh-CN" altLang="en-US" sz="3600" b="1">
                <a:solidFill>
                  <a:schemeClr val="bg1"/>
                </a:solidFill>
              </a:rPr>
              <a:t>联</a:t>
            </a:r>
            <a:r>
              <a:rPr lang="en-US" altLang="zh-CN" sz="3600" b="1">
                <a:solidFill>
                  <a:schemeClr val="bg1"/>
                </a:solidFill>
              </a:rPr>
              <a:t> </a:t>
            </a:r>
            <a:r>
              <a:rPr lang="zh-CN" altLang="en-US" sz="3600" b="1">
                <a:solidFill>
                  <a:schemeClr val="bg1"/>
                </a:solidFill>
              </a:rPr>
              <a:t>系</a:t>
            </a:r>
            <a:r>
              <a:rPr lang="en-US" altLang="zh-CN" sz="3600" b="1">
                <a:solidFill>
                  <a:schemeClr val="bg1"/>
                </a:solidFill>
              </a:rPr>
              <a:t> </a:t>
            </a:r>
            <a:r>
              <a:rPr lang="zh-CN" altLang="en-US" sz="3600" b="1">
                <a:solidFill>
                  <a:schemeClr val="bg1"/>
                </a:solidFill>
              </a:rPr>
              <a:t>人：郭先生</a:t>
            </a:r>
            <a:endParaRPr lang="zh-CN" altLang="en-US" sz="3600" b="1">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组合 14"/>
          <p:cNvGrpSpPr/>
          <p:nvPr/>
        </p:nvGrpSpPr>
        <p:grpSpPr bwMode="auto">
          <a:xfrm>
            <a:off x="-915988" y="-1419225"/>
            <a:ext cx="15211426" cy="9821863"/>
            <a:chOff x="-925525" y="-1429921"/>
            <a:chExt cx="15211481" cy="9821456"/>
          </a:xfrm>
        </p:grpSpPr>
        <p:grpSp>
          <p:nvGrpSpPr>
            <p:cNvPr id="19462" name="六边形 18"/>
            <p:cNvGrpSpPr/>
            <p:nvPr/>
          </p:nvGrpSpPr>
          <p:grpSpPr bwMode="auto">
            <a:xfrm>
              <a:off x="10785505" y="1094099"/>
              <a:ext cx="3416312" cy="3759044"/>
              <a:chOff x="10795000" y="1104900"/>
              <a:chExt cx="3416300" cy="3759200"/>
            </a:xfrm>
          </p:grpSpPr>
          <p:pic>
            <p:nvPicPr>
              <p:cNvPr id="19479" name="六边形 18"/>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95000" y="1104900"/>
                <a:ext cx="34163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0" name="Text Box 6"/>
              <p:cNvSpPr txBox="1">
                <a:spLocks noChangeArrowheads="1"/>
              </p:cNvSpPr>
              <p:nvPr/>
            </p:nvSpPr>
            <p:spPr bwMode="auto">
              <a:xfrm rot="-1648857">
                <a:off x="10717791" y="1500089"/>
                <a:ext cx="3577647" cy="297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grpSp>
          <p:nvGrpSpPr>
            <p:cNvPr id="19463" name="六边形 18"/>
            <p:cNvGrpSpPr/>
            <p:nvPr/>
          </p:nvGrpSpPr>
          <p:grpSpPr bwMode="auto">
            <a:xfrm>
              <a:off x="-466735" y="4205470"/>
              <a:ext cx="3759214" cy="3759044"/>
              <a:chOff x="-457200" y="4216400"/>
              <a:chExt cx="3759200" cy="3759200"/>
            </a:xfrm>
          </p:grpSpPr>
          <p:pic>
            <p:nvPicPr>
              <p:cNvPr id="19477" name="六边形 1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216400"/>
                <a:ext cx="37592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8" name="Text Box 9"/>
              <p:cNvSpPr txBox="1">
                <a:spLocks noChangeArrowheads="1"/>
              </p:cNvSpPr>
              <p:nvPr/>
            </p:nvSpPr>
            <p:spPr bwMode="auto">
              <a:xfrm rot="-2788651">
                <a:off x="-423754" y="4568197"/>
                <a:ext cx="3691518" cy="306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grpSp>
          <p:nvGrpSpPr>
            <p:cNvPr id="19464" name="六边形 18"/>
            <p:cNvGrpSpPr/>
            <p:nvPr/>
          </p:nvGrpSpPr>
          <p:grpSpPr bwMode="auto">
            <a:xfrm>
              <a:off x="9325000" y="4192771"/>
              <a:ext cx="4152915" cy="4648007"/>
              <a:chOff x="9334500" y="4203700"/>
              <a:chExt cx="4152900" cy="4648200"/>
            </a:xfrm>
          </p:grpSpPr>
          <p:pic>
            <p:nvPicPr>
              <p:cNvPr id="19475" name="六边形 1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0" y="4203700"/>
                <a:ext cx="41529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6" name="Text Box 12"/>
              <p:cNvSpPr txBox="1">
                <a:spLocks noChangeArrowheads="1"/>
              </p:cNvSpPr>
              <p:nvPr/>
            </p:nvSpPr>
            <p:spPr bwMode="auto">
              <a:xfrm rot="1938396">
                <a:off x="9206705" y="4657489"/>
                <a:ext cx="4436566" cy="374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grpSp>
          <p:nvGrpSpPr>
            <p:cNvPr id="19465" name="六边形 18"/>
            <p:cNvGrpSpPr/>
            <p:nvPr/>
          </p:nvGrpSpPr>
          <p:grpSpPr bwMode="auto">
            <a:xfrm>
              <a:off x="-1025537" y="2148156"/>
              <a:ext cx="3136911" cy="2895480"/>
              <a:chOff x="-1016000" y="2159000"/>
              <a:chExt cx="3136900" cy="2895600"/>
            </a:xfrm>
          </p:grpSpPr>
          <p:pic>
            <p:nvPicPr>
              <p:cNvPr id="19473" name="六边形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2159000"/>
                <a:ext cx="3136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15"/>
              <p:cNvSpPr txBox="1">
                <a:spLocks noChangeArrowheads="1"/>
              </p:cNvSpPr>
              <p:nvPr/>
            </p:nvSpPr>
            <p:spPr bwMode="auto">
              <a:xfrm rot="557176">
                <a:off x="-915988" y="2387711"/>
                <a:ext cx="2938479" cy="244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grpSp>
          <p:nvGrpSpPr>
            <p:cNvPr id="19466" name="六边形 18"/>
            <p:cNvGrpSpPr/>
            <p:nvPr/>
          </p:nvGrpSpPr>
          <p:grpSpPr bwMode="auto">
            <a:xfrm>
              <a:off x="8715398" y="-1839479"/>
              <a:ext cx="3784614" cy="4127329"/>
              <a:chOff x="8724900" y="-1828800"/>
              <a:chExt cx="3784600" cy="4127500"/>
            </a:xfrm>
          </p:grpSpPr>
          <p:pic>
            <p:nvPicPr>
              <p:cNvPr id="19471" name="六边形 1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4900" y="-1828800"/>
                <a:ext cx="37846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Text Box 18"/>
              <p:cNvSpPr txBox="1">
                <a:spLocks noChangeArrowheads="1"/>
              </p:cNvSpPr>
              <p:nvPr/>
            </p:nvSpPr>
            <p:spPr bwMode="auto">
              <a:xfrm rot="-1648857">
                <a:off x="8630077" y="-1419225"/>
                <a:ext cx="3980743" cy="33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sp>
          <p:nvSpPr>
            <p:cNvPr id="24" name="六边形 18"/>
            <p:cNvSpPr/>
            <p:nvPr/>
          </p:nvSpPr>
          <p:spPr>
            <a:xfrm rot="4965825">
              <a:off x="427904" y="1672652"/>
              <a:ext cx="3578077" cy="2973399"/>
            </a:xfrm>
            <a:custGeom>
              <a:avLst/>
              <a:gdLst>
                <a:gd name="connsiteX0" fmla="*/ 0 w 7257483"/>
                <a:gd name="connsiteY0" fmla="*/ 3153508 h 6307015"/>
                <a:gd name="connsiteX1" fmla="*/ 1576754 w 7257483"/>
                <a:gd name="connsiteY1" fmla="*/ 1 h 6307015"/>
                <a:gd name="connsiteX2" fmla="*/ 5680729 w 7257483"/>
                <a:gd name="connsiteY2" fmla="*/ 1 h 6307015"/>
                <a:gd name="connsiteX3" fmla="*/ 7257483 w 7257483"/>
                <a:gd name="connsiteY3" fmla="*/ 3153508 h 6307015"/>
                <a:gd name="connsiteX4" fmla="*/ 5680729 w 7257483"/>
                <a:gd name="connsiteY4" fmla="*/ 6307014 h 6307015"/>
                <a:gd name="connsiteX5" fmla="*/ 1576754 w 7257483"/>
                <a:gd name="connsiteY5" fmla="*/ 6307014 h 6307015"/>
                <a:gd name="connsiteX6" fmla="*/ 0 w 7257483"/>
                <a:gd name="connsiteY6" fmla="*/ 3153508 h 6307015"/>
                <a:gd name="connsiteX0-1" fmla="*/ 0 w 7257483"/>
                <a:gd name="connsiteY0-2" fmla="*/ 3153507 h 6307013"/>
                <a:gd name="connsiteX1-3" fmla="*/ 1576754 w 7257483"/>
                <a:gd name="connsiteY1-4" fmla="*/ 0 h 6307013"/>
                <a:gd name="connsiteX2-5" fmla="*/ 5610391 w 7257483"/>
                <a:gd name="connsiteY2-6" fmla="*/ 0 h 6307013"/>
                <a:gd name="connsiteX3-7" fmla="*/ 7257483 w 7257483"/>
                <a:gd name="connsiteY3-8" fmla="*/ 3153507 h 6307013"/>
                <a:gd name="connsiteX4-9" fmla="*/ 5680729 w 7257483"/>
                <a:gd name="connsiteY4-10" fmla="*/ 6307013 h 6307013"/>
                <a:gd name="connsiteX5-11" fmla="*/ 1576754 w 7257483"/>
                <a:gd name="connsiteY5-12" fmla="*/ 6307013 h 6307013"/>
                <a:gd name="connsiteX6-13" fmla="*/ 0 w 7257483"/>
                <a:gd name="connsiteY6-14" fmla="*/ 3153507 h 6307013"/>
                <a:gd name="connsiteX0-15" fmla="*/ 0 w 7421606"/>
                <a:gd name="connsiteY0-16" fmla="*/ 3153507 h 6307013"/>
                <a:gd name="connsiteX1-17" fmla="*/ 1576754 w 7421606"/>
                <a:gd name="connsiteY1-18" fmla="*/ 0 h 6307013"/>
                <a:gd name="connsiteX2-19" fmla="*/ 5610391 w 7421606"/>
                <a:gd name="connsiteY2-20" fmla="*/ 0 h 6307013"/>
                <a:gd name="connsiteX3-21" fmla="*/ 7421606 w 7421606"/>
                <a:gd name="connsiteY3-22" fmla="*/ 3176953 h 6307013"/>
                <a:gd name="connsiteX4-23" fmla="*/ 5680729 w 7421606"/>
                <a:gd name="connsiteY4-24" fmla="*/ 6307013 h 6307013"/>
                <a:gd name="connsiteX5-25" fmla="*/ 1576754 w 7421606"/>
                <a:gd name="connsiteY5-26" fmla="*/ 6307013 h 6307013"/>
                <a:gd name="connsiteX6-27" fmla="*/ 0 w 7421606"/>
                <a:gd name="connsiteY6-28" fmla="*/ 3153507 h 6307013"/>
                <a:gd name="connsiteX0-29" fmla="*/ 0 w 7585729"/>
                <a:gd name="connsiteY0-30" fmla="*/ 3176953 h 6307013"/>
                <a:gd name="connsiteX1-31" fmla="*/ 1740877 w 7585729"/>
                <a:gd name="connsiteY1-32" fmla="*/ 0 h 6307013"/>
                <a:gd name="connsiteX2-33" fmla="*/ 5774514 w 7585729"/>
                <a:gd name="connsiteY2-34" fmla="*/ 0 h 6307013"/>
                <a:gd name="connsiteX3-35" fmla="*/ 7585729 w 7585729"/>
                <a:gd name="connsiteY3-36" fmla="*/ 3176953 h 6307013"/>
                <a:gd name="connsiteX4-37" fmla="*/ 5844852 w 7585729"/>
                <a:gd name="connsiteY4-38" fmla="*/ 6307013 h 6307013"/>
                <a:gd name="connsiteX5-39" fmla="*/ 1740877 w 7585729"/>
                <a:gd name="connsiteY5-40" fmla="*/ 6307013 h 6307013"/>
                <a:gd name="connsiteX6-41" fmla="*/ 0 w 7585729"/>
                <a:gd name="connsiteY6-42" fmla="*/ 3176953 h 6307013"/>
                <a:gd name="connsiteX0-43" fmla="*/ 0 w 7585729"/>
                <a:gd name="connsiteY0-44" fmla="*/ 3176953 h 6307013"/>
                <a:gd name="connsiteX1-45" fmla="*/ 1858108 w 7585729"/>
                <a:gd name="connsiteY1-46" fmla="*/ 23446 h 6307013"/>
                <a:gd name="connsiteX2-47" fmla="*/ 5774514 w 7585729"/>
                <a:gd name="connsiteY2-48" fmla="*/ 0 h 6307013"/>
                <a:gd name="connsiteX3-49" fmla="*/ 7585729 w 7585729"/>
                <a:gd name="connsiteY3-50" fmla="*/ 3176953 h 6307013"/>
                <a:gd name="connsiteX4-51" fmla="*/ 5844852 w 7585729"/>
                <a:gd name="connsiteY4-52" fmla="*/ 6307013 h 6307013"/>
                <a:gd name="connsiteX5-53" fmla="*/ 1740877 w 7585729"/>
                <a:gd name="connsiteY5-54" fmla="*/ 6307013 h 6307013"/>
                <a:gd name="connsiteX6-55" fmla="*/ 0 w 7585729"/>
                <a:gd name="connsiteY6-56" fmla="*/ 3176953 h 6307013"/>
                <a:gd name="connsiteX0-57" fmla="*/ 0 w 7585729"/>
                <a:gd name="connsiteY0-58" fmla="*/ 3176953 h 6307013"/>
                <a:gd name="connsiteX1-59" fmla="*/ 1858108 w 7585729"/>
                <a:gd name="connsiteY1-60" fmla="*/ 23446 h 6307013"/>
                <a:gd name="connsiteX2-61" fmla="*/ 5774514 w 7585729"/>
                <a:gd name="connsiteY2-62" fmla="*/ 0 h 6307013"/>
                <a:gd name="connsiteX3-63" fmla="*/ 7585729 w 7585729"/>
                <a:gd name="connsiteY3-64" fmla="*/ 3176953 h 6307013"/>
                <a:gd name="connsiteX4-65" fmla="*/ 5844852 w 7585729"/>
                <a:gd name="connsiteY4-66" fmla="*/ 6307013 h 6307013"/>
                <a:gd name="connsiteX5-67" fmla="*/ 1811216 w 7585729"/>
                <a:gd name="connsiteY5-68" fmla="*/ 6307013 h 6307013"/>
                <a:gd name="connsiteX6-69" fmla="*/ 0 w 7585729"/>
                <a:gd name="connsiteY6-70" fmla="*/ 3176953 h 6307013"/>
                <a:gd name="connsiteX0-71" fmla="*/ 0 w 7585729"/>
                <a:gd name="connsiteY0-72" fmla="*/ 3176953 h 6307013"/>
                <a:gd name="connsiteX1-73" fmla="*/ 1858108 w 7585729"/>
                <a:gd name="connsiteY1-74" fmla="*/ 23446 h 6307013"/>
                <a:gd name="connsiteX2-75" fmla="*/ 5774514 w 7585729"/>
                <a:gd name="connsiteY2-76" fmla="*/ 0 h 6307013"/>
                <a:gd name="connsiteX3-77" fmla="*/ 7585729 w 7585729"/>
                <a:gd name="connsiteY3-78" fmla="*/ 3176953 h 6307013"/>
                <a:gd name="connsiteX4-79" fmla="*/ 5727621 w 7585729"/>
                <a:gd name="connsiteY4-80" fmla="*/ 6307013 h 6307013"/>
                <a:gd name="connsiteX5-81" fmla="*/ 1811216 w 7585729"/>
                <a:gd name="connsiteY5-82" fmla="*/ 6307013 h 6307013"/>
                <a:gd name="connsiteX6-83" fmla="*/ 0 w 7585729"/>
                <a:gd name="connsiteY6-84" fmla="*/ 3176953 h 630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85729" h="6307013">
                  <a:moveTo>
                    <a:pt x="0" y="3176953"/>
                  </a:moveTo>
                  <a:lnTo>
                    <a:pt x="1858108" y="23446"/>
                  </a:lnTo>
                  <a:lnTo>
                    <a:pt x="5774514" y="0"/>
                  </a:lnTo>
                  <a:lnTo>
                    <a:pt x="7585729" y="3176953"/>
                  </a:lnTo>
                  <a:lnTo>
                    <a:pt x="5727621" y="6307013"/>
                  </a:lnTo>
                  <a:lnTo>
                    <a:pt x="1811216" y="6307013"/>
                  </a:lnTo>
                  <a:lnTo>
                    <a:pt x="0" y="3176953"/>
                  </a:lnTo>
                  <a:close/>
                </a:path>
              </a:pathLst>
            </a:custGeom>
            <a:solidFill>
              <a:schemeClr val="tx1">
                <a:lumMod val="95000"/>
                <a:lumOff val="5000"/>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algn="ctr">
                <a:defRPr/>
              </a:pPr>
              <a:endParaRPr lang="zh-CN" altLang="en-US"/>
            </a:p>
          </p:txBody>
        </p:sp>
        <p:grpSp>
          <p:nvGrpSpPr>
            <p:cNvPr id="19468" name="六边形 18"/>
            <p:cNvGrpSpPr/>
            <p:nvPr/>
          </p:nvGrpSpPr>
          <p:grpSpPr bwMode="auto">
            <a:xfrm>
              <a:off x="-441335" y="-569532"/>
              <a:ext cx="2857510" cy="3162169"/>
              <a:chOff x="-431800" y="-558800"/>
              <a:chExt cx="2857500" cy="3162300"/>
            </a:xfrm>
          </p:grpSpPr>
          <p:pic>
            <p:nvPicPr>
              <p:cNvPr id="19469" name="六边形 1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558800"/>
                <a:ext cx="2857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Text Box 22"/>
              <p:cNvSpPr txBox="1">
                <a:spLocks noChangeArrowheads="1"/>
              </p:cNvSpPr>
              <p:nvPr/>
            </p:nvSpPr>
            <p:spPr bwMode="auto">
              <a:xfrm rot="4965825">
                <a:off x="-474099" y="-201381"/>
                <a:ext cx="2944722" cy="244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240" rIns="5624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zh-CN" altLang="en-US" sz="1800">
                  <a:solidFill>
                    <a:srgbClr val="FFFFFF"/>
                  </a:solidFill>
                </a:endParaRPr>
              </a:p>
            </p:txBody>
          </p:sp>
        </p:grpSp>
      </p:grpSp>
      <p:cxnSp>
        <p:nvCxnSpPr>
          <p:cNvPr id="13" name="Straight Connector 20"/>
          <p:cNvCxnSpPr/>
          <p:nvPr/>
        </p:nvCxnSpPr>
        <p:spPr>
          <a:xfrm flipV="1">
            <a:off x="5946775" y="2974268"/>
            <a:ext cx="0" cy="1367263"/>
          </a:xfrm>
          <a:prstGeom prst="line">
            <a:avLst/>
          </a:prstGeom>
          <a:ln>
            <a:gradFill>
              <a:gsLst>
                <a:gs pos="885">
                  <a:schemeClr val="tx1">
                    <a:alpha val="0"/>
                  </a:schemeClr>
                </a:gs>
                <a:gs pos="59000">
                  <a:schemeClr val="accent1">
                    <a:lumMod val="5000"/>
                    <a:lumOff val="95000"/>
                  </a:schemeClr>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1" name="图像" descr="图像"/>
          <p:cNvPicPr>
            <a:picLocks noChangeAspect="1" noChangeArrowheads="1"/>
          </p:cNvPicPr>
          <p:nvPr/>
        </p:nvPicPr>
        <p:blipFill>
          <a:blip r:embed="rId7"/>
          <a:srcRect/>
          <a:stretch>
            <a:fillRect/>
          </a:stretch>
        </p:blipFill>
        <p:spPr bwMode="auto">
          <a:xfrm>
            <a:off x="2676525" y="2974975"/>
            <a:ext cx="2968625" cy="110648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本占位符 1"/>
          <p:cNvSpPr>
            <a:spLocks noGrp="1" noChangeArrowheads="1"/>
          </p:cNvSpPr>
          <p:nvPr>
            <p:ph type="body" sz="quarter" idx="4294967295"/>
          </p:nvPr>
        </p:nvSpPr>
        <p:spPr>
          <a:xfrm>
            <a:off x="6066800" y="2922587"/>
            <a:ext cx="3568650" cy="1368425"/>
          </a:xfrm>
        </p:spPr>
        <p:txBody>
          <a:bodyPr/>
          <a:lstStyle/>
          <a:p>
            <a:pPr marL="0" indent="0" algn="dist" defTabSz="1555115" eaLnBrk="1" hangingPunct="1">
              <a:lnSpc>
                <a:spcPct val="125000"/>
              </a:lnSpc>
              <a:spcBef>
                <a:spcPct val="0"/>
              </a:spcBef>
              <a:buFont typeface="Arial" panose="020B0604020202020204" pitchFamily="34" charset="0"/>
              <a:buNone/>
              <a:defRPr/>
            </a:pPr>
            <a:r>
              <a:rPr lang="zh-CN" altLang="en-US" sz="60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感谢聆听</a:t>
            </a:r>
            <a:endParaRPr lang="en-US" altLang="zh-CN" sz="60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1"/>
          <a:stretch>
            <a:fillRect/>
          </a:stretch>
        </p:blipFill>
        <p:spPr>
          <a:xfrm>
            <a:off x="945135" y="1423591"/>
            <a:ext cx="8746445" cy="4729169"/>
          </a:xfrm>
          <a:prstGeom prst="rect">
            <a:avLst/>
          </a:prstGeom>
          <a:scene3d>
            <a:camera prst="perspectiveRelaxedModerately"/>
            <a:lightRig rig="threePt" dir="t"/>
          </a:scene3d>
        </p:spPr>
      </p:pic>
      <p:graphicFrame>
        <p:nvGraphicFramePr>
          <p:cNvPr id="24578" name="Object 5"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7540" name="think-cell Slide" r:id="rId3" imgW="5715" imgH="5715" progId="TCLayout.ActiveDocument.1">
                  <p:embed/>
                </p:oleObj>
              </mc:Choice>
              <mc:Fallback>
                <p:oleObj name="think-cell Slide" r:id="rId3" imgW="5715" imgH="5715" progId="TCLayout.ActiveDocument.1">
                  <p:embed/>
                  <p:pic>
                    <p:nvPicPr>
                      <p:cNvPr id="0" name="图片 1075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p:cNvSpPr/>
          <p:nvPr>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1200" b="1">
              <a:solidFill>
                <a:prstClr val="white"/>
              </a:solidFill>
              <a:latin typeface="Poppins"/>
              <a:sym typeface="Poppins"/>
            </a:endParaRPr>
          </a:p>
        </p:txBody>
      </p:sp>
      <p:grpSp>
        <p:nvGrpSpPr>
          <p:cNvPr id="24580" name="组合 30"/>
          <p:cNvGrpSpPr/>
          <p:nvPr/>
        </p:nvGrpSpPr>
        <p:grpSpPr bwMode="auto">
          <a:xfrm>
            <a:off x="9124385" y="3340100"/>
            <a:ext cx="1893398" cy="2888436"/>
            <a:chOff x="9244459" y="3199699"/>
            <a:chExt cx="1893864" cy="2158571"/>
          </a:xfrm>
        </p:grpSpPr>
        <p:sp>
          <p:nvSpPr>
            <p:cNvPr id="107" name="矩形 106"/>
            <p:cNvSpPr/>
            <p:nvPr/>
          </p:nvSpPr>
          <p:spPr>
            <a:xfrm>
              <a:off x="9249792" y="3199699"/>
              <a:ext cx="1818135" cy="2158571"/>
            </a:xfrm>
            <a:prstGeom prst="rect">
              <a:avLst/>
            </a:prstGeom>
            <a:solidFill>
              <a:schemeClr val="bg1">
                <a:lumMod val="85000"/>
                <a:alpha val="5000"/>
              </a:schemeClr>
            </a:solidFill>
            <a:ln w="6350">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eaLnBrk="1" fontAlgn="auto" hangingPunct="1">
                <a:spcBef>
                  <a:spcPts val="0"/>
                </a:spcBef>
                <a:spcAft>
                  <a:spcPts val="0"/>
                </a:spcAft>
                <a:defRPr/>
              </a:pPr>
              <a:endParaRPr lang="zh-CN" altLang="en-US" sz="11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24649" name="文本框 1017"/>
            <p:cNvSpPr txBox="1">
              <a:spLocks noChangeArrowheads="1"/>
            </p:cNvSpPr>
            <p:nvPr/>
          </p:nvSpPr>
          <p:spPr bwMode="auto">
            <a:xfrm>
              <a:off x="9244459" y="3233613"/>
              <a:ext cx="1524466" cy="32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100" dirty="0">
                  <a:solidFill>
                    <a:schemeClr val="bg1"/>
                  </a:solidFill>
                  <a:latin typeface="Source Han Sans CN Normal" panose="020B0400000000000000" pitchFamily="34" charset="-128"/>
                  <a:ea typeface="Source Han Sans CN Normal" panose="020B0400000000000000" pitchFamily="34" charset="-128"/>
                </a:rPr>
                <a:t>•</a:t>
              </a:r>
              <a:r>
                <a:rPr lang="zh-CN" altLang="en-US" sz="1100" dirty="0">
                  <a:solidFill>
                    <a:schemeClr val="bg1"/>
                  </a:solidFill>
                  <a:latin typeface="Source Han Sans CN Normal" panose="020B0400000000000000" pitchFamily="34" charset="-128"/>
                  <a:ea typeface="Source Han Sans CN Normal" panose="020B0400000000000000" pitchFamily="34" charset="-128"/>
                </a:rPr>
                <a:t>无锡研发中心</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r>
                <a:rPr lang="zh-CN" altLang="en-US" sz="1100" dirty="0">
                  <a:solidFill>
                    <a:schemeClr val="bg1"/>
                  </a:solidFill>
                  <a:latin typeface="Source Han Sans CN Normal" panose="020B0400000000000000" pitchFamily="34" charset="-128"/>
                  <a:ea typeface="Source Han Sans CN Normal" panose="020B0400000000000000" pitchFamily="34" charset="-128"/>
                </a:rPr>
                <a:t>   试制线</a:t>
              </a:r>
              <a:r>
                <a:rPr lang="en-US" altLang="zh-CN" sz="1100" dirty="0">
                  <a:solidFill>
                    <a:schemeClr val="bg1"/>
                  </a:solidFill>
                  <a:latin typeface="Source Han Sans CN Normal" panose="020B0400000000000000" pitchFamily="34" charset="-128"/>
                  <a:ea typeface="Source Han Sans CN Normal" panose="020B0400000000000000" pitchFamily="34" charset="-128"/>
                </a:rPr>
                <a:t>&amp;</a:t>
              </a:r>
              <a:r>
                <a:rPr lang="zh-CN" altLang="en-US" sz="1100" dirty="0">
                  <a:solidFill>
                    <a:schemeClr val="bg1"/>
                  </a:solidFill>
                  <a:latin typeface="Source Han Sans CN Normal" panose="020B0400000000000000" pitchFamily="34" charset="-128"/>
                  <a:ea typeface="Source Han Sans CN Normal" panose="020B0400000000000000" pitchFamily="34" charset="-128"/>
                </a:rPr>
                <a:t>研发中心</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24650" name="文本框 1017"/>
            <p:cNvSpPr txBox="1">
              <a:spLocks noChangeArrowheads="1"/>
            </p:cNvSpPr>
            <p:nvPr/>
          </p:nvSpPr>
          <p:spPr bwMode="auto">
            <a:xfrm>
              <a:off x="9298860" y="5007718"/>
              <a:ext cx="1524466" cy="32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100" dirty="0">
                  <a:solidFill>
                    <a:schemeClr val="bg1"/>
                  </a:solidFill>
                  <a:latin typeface="Source Han Sans CN Normal" panose="020B0400000000000000" pitchFamily="34" charset="-128"/>
                  <a:ea typeface="Source Han Sans CN Normal" panose="020B0400000000000000" pitchFamily="34" charset="-128"/>
                </a:rPr>
                <a:t>•</a:t>
              </a:r>
              <a:r>
                <a:rPr lang="zh-CN" altLang="en-US" sz="1100" dirty="0">
                  <a:solidFill>
                    <a:schemeClr val="bg1"/>
                  </a:solidFill>
                  <a:latin typeface="Source Han Sans CN Normal" panose="020B0400000000000000" pitchFamily="34" charset="-128"/>
                  <a:ea typeface="Source Han Sans CN Normal" panose="020B0400000000000000" pitchFamily="34" charset="-128"/>
                </a:rPr>
                <a:t>印度研发中心</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r>
                <a:rPr lang="en-US" altLang="zh-CN" sz="1100" dirty="0">
                  <a:solidFill>
                    <a:schemeClr val="bg1"/>
                  </a:solidFill>
                  <a:latin typeface="Source Han Sans CN Normal" panose="020B0400000000000000" pitchFamily="34" charset="-128"/>
                  <a:ea typeface="Source Han Sans CN Normal" panose="020B0400000000000000" pitchFamily="34" charset="-128"/>
                </a:rPr>
                <a:t> BMS </a:t>
              </a:r>
              <a:r>
                <a:rPr lang="zh-CN" altLang="en-US" sz="1100" dirty="0">
                  <a:solidFill>
                    <a:schemeClr val="bg1"/>
                  </a:solidFill>
                  <a:latin typeface="Source Han Sans CN Normal" panose="020B0400000000000000" pitchFamily="34" charset="-128"/>
                  <a:ea typeface="Source Han Sans CN Normal" panose="020B0400000000000000" pitchFamily="34" charset="-128"/>
                </a:rPr>
                <a:t>软件开发</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24651" name="文本框 1017"/>
            <p:cNvSpPr txBox="1">
              <a:spLocks noChangeArrowheads="1"/>
            </p:cNvSpPr>
            <p:nvPr/>
          </p:nvSpPr>
          <p:spPr bwMode="auto">
            <a:xfrm>
              <a:off x="9244459" y="3570215"/>
              <a:ext cx="1524466" cy="32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100" dirty="0">
                  <a:solidFill>
                    <a:schemeClr val="bg1"/>
                  </a:solidFill>
                  <a:latin typeface="Source Han Sans CN Normal" panose="020B0400000000000000" pitchFamily="34" charset="-128"/>
                  <a:ea typeface="Source Han Sans CN Normal" panose="020B0400000000000000" pitchFamily="34" charset="-128"/>
                </a:rPr>
                <a:t>•</a:t>
              </a:r>
              <a:r>
                <a:rPr lang="zh-CN" altLang="en-US" sz="1100" dirty="0" smtClean="0">
                  <a:solidFill>
                    <a:schemeClr val="bg1"/>
                  </a:solidFill>
                  <a:latin typeface="Source Han Sans CN Normal" panose="020B0400000000000000" pitchFamily="34" charset="-128"/>
                  <a:ea typeface="Source Han Sans CN Normal" panose="020B0400000000000000" pitchFamily="34" charset="-128"/>
                </a:rPr>
                <a:t>上海研发中心</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r>
                <a:rPr lang="zh-CN" altLang="en-US" sz="1100" dirty="0">
                  <a:solidFill>
                    <a:schemeClr val="bg1"/>
                  </a:solidFill>
                  <a:latin typeface="Source Han Sans CN Normal" panose="020B0400000000000000" pitchFamily="34" charset="-128"/>
                  <a:ea typeface="Source Han Sans CN Normal" panose="020B0400000000000000" pitchFamily="34" charset="-128"/>
                </a:rPr>
                <a:t>   销售</a:t>
              </a:r>
              <a:r>
                <a:rPr lang="en-US" altLang="zh-CN" sz="1100" dirty="0">
                  <a:solidFill>
                    <a:schemeClr val="bg1"/>
                  </a:solidFill>
                  <a:latin typeface="Source Han Sans CN Normal" panose="020B0400000000000000" pitchFamily="34" charset="-128"/>
                  <a:ea typeface="Source Han Sans CN Normal" panose="020B0400000000000000" pitchFamily="34" charset="-128"/>
                </a:rPr>
                <a:t>&amp;</a:t>
              </a:r>
              <a:r>
                <a:rPr lang="zh-CN" altLang="en-US" sz="1100" dirty="0">
                  <a:solidFill>
                    <a:schemeClr val="bg1"/>
                  </a:solidFill>
                  <a:latin typeface="Source Han Sans CN Normal" panose="020B0400000000000000" pitchFamily="34" charset="-128"/>
                  <a:ea typeface="Source Han Sans CN Normal" panose="020B0400000000000000" pitchFamily="34" charset="-128"/>
                </a:rPr>
                <a:t>技术工程</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24652" name="文本框 1017"/>
            <p:cNvSpPr txBox="1">
              <a:spLocks noChangeArrowheads="1"/>
            </p:cNvSpPr>
            <p:nvPr/>
          </p:nvSpPr>
          <p:spPr bwMode="auto">
            <a:xfrm>
              <a:off x="9299039" y="4282745"/>
              <a:ext cx="1524466" cy="32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100" dirty="0">
                  <a:solidFill>
                    <a:schemeClr val="bg1"/>
                  </a:solidFill>
                  <a:latin typeface="Source Han Sans CN Normal" panose="020B0400000000000000" pitchFamily="34" charset="-128"/>
                  <a:ea typeface="Source Han Sans CN Normal" panose="020B0400000000000000" pitchFamily="34" charset="-128"/>
                </a:rPr>
                <a:t>•</a:t>
              </a:r>
              <a:r>
                <a:rPr lang="zh-CN" altLang="en-US" sz="1100" dirty="0">
                  <a:solidFill>
                    <a:schemeClr val="bg1"/>
                  </a:solidFill>
                  <a:latin typeface="Source Han Sans CN Normal" panose="020B0400000000000000" pitchFamily="34" charset="-128"/>
                  <a:ea typeface="Source Han Sans CN Normal" panose="020B0400000000000000" pitchFamily="34" charset="-128"/>
                </a:rPr>
                <a:t>韩国研发中心</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r>
                <a:rPr lang="zh-CN" altLang="en-US" sz="1100" dirty="0">
                  <a:solidFill>
                    <a:schemeClr val="bg1"/>
                  </a:solidFill>
                  <a:latin typeface="Source Han Sans CN Normal" panose="020B0400000000000000" pitchFamily="34" charset="-128"/>
                  <a:ea typeface="Source Han Sans CN Normal" panose="020B0400000000000000" pitchFamily="34" charset="-128"/>
                </a:rPr>
                <a:t>  研发先进材料和装备</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24653" name="文本框 1017"/>
            <p:cNvSpPr txBox="1">
              <a:spLocks noChangeArrowheads="1"/>
            </p:cNvSpPr>
            <p:nvPr/>
          </p:nvSpPr>
          <p:spPr bwMode="auto">
            <a:xfrm>
              <a:off x="9300846" y="4650428"/>
              <a:ext cx="1837477" cy="32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100" dirty="0">
                  <a:solidFill>
                    <a:schemeClr val="bg1"/>
                  </a:solidFill>
                  <a:latin typeface="Source Han Sans CN Normal" panose="020B0400000000000000" pitchFamily="34" charset="-128"/>
                  <a:ea typeface="Source Han Sans CN Normal" panose="020B0400000000000000" pitchFamily="34" charset="-128"/>
                </a:rPr>
                <a:t>•</a:t>
              </a:r>
              <a:r>
                <a:rPr lang="zh-CN" altLang="en-US" sz="1100" dirty="0">
                  <a:solidFill>
                    <a:schemeClr val="bg1"/>
                  </a:solidFill>
                  <a:latin typeface="Source Han Sans CN Normal" panose="020B0400000000000000" pitchFamily="34" charset="-128"/>
                  <a:ea typeface="Source Han Sans CN Normal" panose="020B0400000000000000" pitchFamily="34" charset="-128"/>
                </a:rPr>
                <a:t>日本研发中心</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r>
                <a:rPr lang="zh-CN" altLang="en-US" sz="1100" dirty="0">
                  <a:solidFill>
                    <a:schemeClr val="bg1"/>
                  </a:solidFill>
                  <a:latin typeface="Source Han Sans CN Normal" panose="020B0400000000000000" pitchFamily="34" charset="-128"/>
                  <a:ea typeface="Source Han Sans CN Normal" panose="020B0400000000000000" pitchFamily="34" charset="-128"/>
                </a:rPr>
                <a:t>  研发固态电池和前沿技术</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p:txBody>
        </p:sp>
      </p:grpSp>
      <p:sp>
        <p:nvSpPr>
          <p:cNvPr id="141" name="Oval 140"/>
          <p:cNvSpPr>
            <a:spLocks noChangeAspect="1"/>
          </p:cNvSpPr>
          <p:nvPr/>
        </p:nvSpPr>
        <p:spPr>
          <a:xfrm>
            <a:off x="7761288" y="3290888"/>
            <a:ext cx="609600" cy="581025"/>
          </a:xfrm>
          <a:prstGeom prst="ellipse">
            <a:avLst/>
          </a:prstGeom>
          <a:solidFill>
            <a:schemeClr val="bg1">
              <a:lumMod val="9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white"/>
              </a:solidFill>
              <a:latin typeface="Source Han Sans CN Normal" panose="020B0400000000000000" pitchFamily="34" charset="-128"/>
              <a:ea typeface="Source Han Sans CN Normal" panose="020B0400000000000000" pitchFamily="34" charset="-128"/>
            </a:endParaRPr>
          </a:p>
        </p:txBody>
      </p:sp>
      <p:sp>
        <p:nvSpPr>
          <p:cNvPr id="142" name="Oval 141"/>
          <p:cNvSpPr>
            <a:spLocks noChangeAspect="1"/>
          </p:cNvSpPr>
          <p:nvPr/>
        </p:nvSpPr>
        <p:spPr>
          <a:xfrm>
            <a:off x="7388225" y="2844800"/>
            <a:ext cx="530225" cy="504825"/>
          </a:xfrm>
          <a:prstGeom prst="ellipse">
            <a:avLst/>
          </a:prstGeom>
          <a:solidFill>
            <a:schemeClr val="bg1">
              <a:lumMod val="9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white"/>
              </a:solidFill>
              <a:latin typeface="Source Han Sans CN Normal" panose="020B0400000000000000" pitchFamily="34" charset="-128"/>
              <a:ea typeface="Source Han Sans CN Normal" panose="020B0400000000000000" pitchFamily="34" charset="-128"/>
            </a:endParaRPr>
          </a:p>
        </p:txBody>
      </p:sp>
      <p:sp>
        <p:nvSpPr>
          <p:cNvPr id="145" name="Oval 144"/>
          <p:cNvSpPr>
            <a:spLocks noChangeAspect="1"/>
          </p:cNvSpPr>
          <p:nvPr/>
        </p:nvSpPr>
        <p:spPr>
          <a:xfrm>
            <a:off x="5194187" y="2648457"/>
            <a:ext cx="681038" cy="647700"/>
          </a:xfrm>
          <a:prstGeom prst="ellipse">
            <a:avLst/>
          </a:prstGeom>
          <a:solidFill>
            <a:schemeClr val="bg1">
              <a:lumMod val="9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white"/>
              </a:solidFill>
              <a:latin typeface="Source Han Sans CN Normal" panose="020B0400000000000000" pitchFamily="34" charset="-128"/>
              <a:ea typeface="Source Han Sans CN Normal" panose="020B0400000000000000" pitchFamily="34" charset="-128"/>
            </a:endParaRPr>
          </a:p>
        </p:txBody>
      </p:sp>
      <p:grpSp>
        <p:nvGrpSpPr>
          <p:cNvPr id="24584" name="组合 21"/>
          <p:cNvGrpSpPr/>
          <p:nvPr/>
        </p:nvGrpSpPr>
        <p:grpSpPr bwMode="auto">
          <a:xfrm>
            <a:off x="3462338" y="5820557"/>
            <a:ext cx="982662" cy="257175"/>
            <a:chOff x="3784077" y="5532570"/>
            <a:chExt cx="982439" cy="257669"/>
          </a:xfrm>
        </p:grpSpPr>
        <p:sp>
          <p:nvSpPr>
            <p:cNvPr id="159" name="Oval 158"/>
            <p:cNvSpPr>
              <a:spLocks noChangeAspect="1"/>
            </p:cNvSpPr>
            <p:nvPr/>
          </p:nvSpPr>
          <p:spPr>
            <a:xfrm>
              <a:off x="3784077" y="5532570"/>
              <a:ext cx="266639" cy="254488"/>
            </a:xfrm>
            <a:prstGeom prst="ellipse">
              <a:avLst/>
            </a:prstGeom>
            <a:solidFill>
              <a:schemeClr val="bg1">
                <a:lumMod val="9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Source Han Sans CN Normal" panose="020B0400000000000000" pitchFamily="34" charset="-128"/>
                <a:ea typeface="Source Han Sans CN Normal" panose="020B0400000000000000" pitchFamily="34" charset="-128"/>
              </a:endParaRPr>
            </a:p>
          </p:txBody>
        </p:sp>
        <p:sp>
          <p:nvSpPr>
            <p:cNvPr id="160" name="文本框 1017"/>
            <p:cNvSpPr txBox="1"/>
            <p:nvPr/>
          </p:nvSpPr>
          <p:spPr>
            <a:xfrm>
              <a:off x="4033257" y="5535751"/>
              <a:ext cx="733259" cy="254488"/>
            </a:xfrm>
            <a:prstGeom prst="rect">
              <a:avLst/>
            </a:prstGeom>
            <a:noFill/>
          </p:spPr>
          <p:txBody>
            <a:bodyPr>
              <a:spAutoFit/>
            </a:bodyPr>
            <a:lstStyle/>
            <a:p>
              <a:pPr eaLnBrk="1" fontAlgn="auto" hangingPunct="1">
                <a:spcBef>
                  <a:spcPts val="0"/>
                </a:spcBef>
                <a:spcAft>
                  <a:spcPts val="0"/>
                </a:spcAft>
                <a:defRPr/>
              </a:pPr>
              <a:r>
                <a:rPr lang="zh-CN" altLang="en-US" sz="1050" dirty="0">
                  <a:solidFill>
                    <a:schemeClr val="bg1"/>
                  </a:solidFill>
                  <a:latin typeface="Source Han Sans CN Normal" panose="020B0400000000000000" pitchFamily="34" charset="-128"/>
                  <a:ea typeface="Source Han Sans CN Normal" panose="020B0400000000000000" pitchFamily="34" charset="-128"/>
                </a:rPr>
                <a:t>生产基地</a:t>
              </a:r>
              <a:endParaRPr lang="en-US" altLang="zh-CN" sz="900" dirty="0">
                <a:solidFill>
                  <a:schemeClr val="bg1"/>
                </a:solidFill>
                <a:latin typeface="Source Han Sans CN Normal" panose="020B0400000000000000" pitchFamily="34" charset="-128"/>
                <a:ea typeface="Source Han Sans CN Normal" panose="020B0400000000000000" pitchFamily="34" charset="-128"/>
              </a:endParaRPr>
            </a:p>
          </p:txBody>
        </p:sp>
      </p:grpSp>
      <p:sp>
        <p:nvSpPr>
          <p:cNvPr id="162" name="文本框 1017"/>
          <p:cNvSpPr txBox="1"/>
          <p:nvPr/>
        </p:nvSpPr>
        <p:spPr>
          <a:xfrm>
            <a:off x="9138790" y="1784145"/>
            <a:ext cx="1818135" cy="598140"/>
          </a:xfrm>
          <a:prstGeom prst="rect">
            <a:avLst/>
          </a:prstGeom>
          <a:solidFill>
            <a:schemeClr val="bg1">
              <a:lumMod val="85000"/>
              <a:alpha val="5000"/>
            </a:schemeClr>
          </a:solidFill>
          <a:ln w="6350">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defPPr>
              <a:defRPr lang="zh-CN"/>
            </a:defPPr>
            <a:lvl1pPr>
              <a:defRPr sz="1100" b="1">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defRPr/>
            </a:pPr>
            <a:endParaRPr lang="en-US" altLang="zh-CN" sz="1200" b="0" dirty="0">
              <a:solidFill>
                <a:schemeClr val="lt1"/>
              </a:solidFill>
              <a:latin typeface="Source Han Sans CN Normal" panose="020B0400000000000000" pitchFamily="34" charset="-128"/>
              <a:ea typeface="Source Han Sans CN Normal" panose="020B0400000000000000" pitchFamily="34" charset="-128"/>
            </a:endParaRPr>
          </a:p>
        </p:txBody>
      </p:sp>
      <p:sp>
        <p:nvSpPr>
          <p:cNvPr id="163" name="文本框 1017"/>
          <p:cNvSpPr txBox="1"/>
          <p:nvPr/>
        </p:nvSpPr>
        <p:spPr>
          <a:xfrm>
            <a:off x="6252572" y="4033233"/>
            <a:ext cx="2682294" cy="1162305"/>
          </a:xfrm>
          <a:prstGeom prst="rect">
            <a:avLst/>
          </a:prstGeom>
          <a:solidFill>
            <a:schemeClr val="bg1">
              <a:lumMod val="85000"/>
              <a:alpha val="5000"/>
            </a:schemeClr>
          </a:solidFill>
          <a:ln w="6350">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defPPr>
              <a:defRPr lang="zh-CN"/>
            </a:defPPr>
            <a:lvl1pPr>
              <a:defRPr sz="1100" b="1">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defRPr/>
            </a:pPr>
            <a:endParaRPr lang="en-US" altLang="zh-CN" sz="1200" b="0" dirty="0">
              <a:solidFill>
                <a:schemeClr val="lt1"/>
              </a:solidFill>
              <a:latin typeface="Source Han Sans CN Normal" panose="020B0400000000000000" pitchFamily="34" charset="-128"/>
              <a:ea typeface="Source Han Sans CN Normal" panose="020B0400000000000000" pitchFamily="34" charset="-128"/>
            </a:endParaRPr>
          </a:p>
        </p:txBody>
      </p:sp>
      <p:cxnSp>
        <p:nvCxnSpPr>
          <p:cNvPr id="4" name="Straight Connector 3"/>
          <p:cNvCxnSpPr/>
          <p:nvPr/>
        </p:nvCxnSpPr>
        <p:spPr>
          <a:xfrm flipH="1" flipV="1">
            <a:off x="7568736" y="2473122"/>
            <a:ext cx="3969" cy="567977"/>
          </a:xfrm>
          <a:prstGeom prst="line">
            <a:avLst/>
          </a:prstGeom>
          <a:ln w="6350" cap="rnd">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7963726" y="3635356"/>
            <a:ext cx="1587" cy="407383"/>
          </a:xfrm>
          <a:prstGeom prst="line">
            <a:avLst/>
          </a:prstGeom>
          <a:ln w="6350" cap="rnd">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161" name="文本框 1017"/>
          <p:cNvSpPr txBox="1"/>
          <p:nvPr/>
        </p:nvSpPr>
        <p:spPr>
          <a:xfrm>
            <a:off x="6286441" y="1784145"/>
            <a:ext cx="1622425" cy="600164"/>
          </a:xfrm>
          <a:prstGeom prst="rect">
            <a:avLst/>
          </a:prstGeom>
          <a:solidFill>
            <a:schemeClr val="bg1">
              <a:lumMod val="85000"/>
              <a:alpha val="5000"/>
            </a:schemeClr>
          </a:solidFill>
          <a:ln w="6350">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defPPr>
              <a:defRPr lang="zh-CN"/>
            </a:defPPr>
            <a:lvl1pPr>
              <a:defRPr sz="1100" b="1">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defRPr/>
            </a:pPr>
            <a:endParaRPr lang="en-US" altLang="zh-CN" b="0" dirty="0">
              <a:solidFill>
                <a:schemeClr val="lt1"/>
              </a:solidFill>
              <a:latin typeface="Source Han Sans CN Normal" panose="020B0400000000000000" pitchFamily="34" charset="-128"/>
              <a:ea typeface="Source Han Sans CN Normal" panose="020B0400000000000000" pitchFamily="34" charset="-128"/>
            </a:endParaRPr>
          </a:p>
        </p:txBody>
      </p:sp>
      <p:grpSp>
        <p:nvGrpSpPr>
          <p:cNvPr id="24596" name="组合 17"/>
          <p:cNvGrpSpPr/>
          <p:nvPr/>
        </p:nvGrpSpPr>
        <p:grpSpPr bwMode="auto">
          <a:xfrm>
            <a:off x="1874945" y="1790582"/>
            <a:ext cx="1857375" cy="1311275"/>
            <a:chOff x="2400269" y="1891789"/>
            <a:chExt cx="1856774" cy="1310556"/>
          </a:xfrm>
        </p:grpSpPr>
        <p:sp>
          <p:nvSpPr>
            <p:cNvPr id="54" name="矩形 53"/>
            <p:cNvSpPr/>
            <p:nvPr/>
          </p:nvSpPr>
          <p:spPr>
            <a:xfrm>
              <a:off x="2400269" y="1891789"/>
              <a:ext cx="1856774" cy="563591"/>
            </a:xfrm>
            <a:prstGeom prst="rect">
              <a:avLst/>
            </a:prstGeom>
            <a:solidFill>
              <a:schemeClr val="bg1">
                <a:lumMod val="85000"/>
                <a:alpha val="5000"/>
              </a:schemeClr>
            </a:solidFill>
            <a:ln w="6350">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eaLnBrk="1" fontAlgn="auto" hangingPunct="1">
                <a:spcBef>
                  <a:spcPts val="0"/>
                </a:spcBef>
                <a:spcAft>
                  <a:spcPts val="0"/>
                </a:spcAft>
                <a:defRPr/>
              </a:pPr>
              <a:endParaRPr lang="en-US" altLang="zh-CN" sz="1200" dirty="0">
                <a:solidFill>
                  <a:schemeClr val="bg1">
                    <a:lumMod val="95000"/>
                  </a:schemeClr>
                </a:solidFill>
                <a:latin typeface="Source Han Sans CN Normal" panose="020B0400000000000000" pitchFamily="34" charset="-128"/>
                <a:ea typeface="Source Han Sans CN Normal" panose="020B0400000000000000" pitchFamily="34" charset="-128"/>
              </a:endParaRPr>
            </a:p>
          </p:txBody>
        </p:sp>
        <p:cxnSp>
          <p:nvCxnSpPr>
            <p:cNvPr id="58" name="直接箭头连接符 53" descr="e7d195523061f1c0c30ee18c1b05f65d12b38e2533cb2ccdAE0CC34CB5CBEBFAEC353FED4DECE97C3E379FD1D933F5E4DC18EF8EA6B7A1130D5F6DE9DD2BE4B0A8C9126ACE5083D1F5A9E323B29CCFC70D082E0FB00CD7F8BFB05C36C0D4F97B70B3127DDD511E4BCEBC8D1D7076C00C0E04584A3326CB6614002CD5FEB2D93DD624C2EE27C9CAF6"/>
            <p:cNvCxnSpPr/>
            <p:nvPr/>
          </p:nvCxnSpPr>
          <p:spPr>
            <a:xfrm>
              <a:off x="3704772" y="2450283"/>
              <a:ext cx="0" cy="752062"/>
            </a:xfrm>
            <a:prstGeom prst="straightConnector1">
              <a:avLst/>
            </a:prstGeom>
            <a:ln w="6350" cap="rnd">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sp>
        <p:nvSpPr>
          <p:cNvPr id="61" name="矩形 60"/>
          <p:cNvSpPr/>
          <p:nvPr/>
        </p:nvSpPr>
        <p:spPr>
          <a:xfrm>
            <a:off x="4206808" y="1784146"/>
            <a:ext cx="1769089" cy="592341"/>
          </a:xfrm>
          <a:prstGeom prst="rect">
            <a:avLst/>
          </a:prstGeom>
          <a:solidFill>
            <a:schemeClr val="bg1">
              <a:lumMod val="85000"/>
              <a:alpha val="5000"/>
            </a:schemeClr>
          </a:solidFill>
          <a:ln w="6350">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eaLnBrk="1" fontAlgn="auto" hangingPunct="1">
              <a:spcBef>
                <a:spcPts val="0"/>
              </a:spcBef>
              <a:spcAft>
                <a:spcPts val="0"/>
              </a:spcAft>
              <a:defRPr/>
            </a:pPr>
            <a:endParaRPr lang="en-US" altLang="zh-CN" sz="1200" dirty="0">
              <a:latin typeface="Source Han Sans CN Normal" panose="020B0400000000000000" pitchFamily="34" charset="-128"/>
              <a:ea typeface="Source Han Sans CN Normal" panose="020B0400000000000000" pitchFamily="34" charset="-128"/>
            </a:endParaRPr>
          </a:p>
        </p:txBody>
      </p:sp>
      <p:cxnSp>
        <p:nvCxnSpPr>
          <p:cNvPr id="62" name="直接箭头连接符 53" descr="e7d195523061f1c0c30ee18c1b05f65d12b38e2533cb2ccdAE0CC34CB5CBEBFAEC353FED4DECE97C3E379FD1D933F5E4DC18EF8EA6B7A1130D5F6DE9DD2BE4B0A8C9126ACE5083D1F5A9E323B29CCFC70D082E0FB00CD7F8BFB05C36C0D4F97B70B3127DDD511E4BCEBC8D1D7076C00C0E04584A3326CB6614002CD5FEB2D93DD624C2EE27C9CAF6"/>
          <p:cNvCxnSpPr/>
          <p:nvPr/>
        </p:nvCxnSpPr>
        <p:spPr>
          <a:xfrm>
            <a:off x="5350396" y="2403229"/>
            <a:ext cx="0" cy="614362"/>
          </a:xfrm>
          <a:prstGeom prst="straightConnector1">
            <a:avLst/>
          </a:prstGeom>
          <a:ln w="6350" cap="rnd">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3504407" y="3783867"/>
            <a:ext cx="2598875" cy="716240"/>
          </a:xfrm>
          <a:prstGeom prst="rect">
            <a:avLst/>
          </a:prstGeom>
          <a:solidFill>
            <a:schemeClr val="bg1">
              <a:lumMod val="85000"/>
              <a:alpha val="5000"/>
            </a:schemeClr>
          </a:solidFill>
          <a:ln w="6350">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eaLnBrk="1" fontAlgn="auto" hangingPunct="1">
              <a:spcBef>
                <a:spcPts val="0"/>
              </a:spcBef>
              <a:spcAft>
                <a:spcPts val="0"/>
              </a:spcAft>
              <a:defRPr/>
            </a:pPr>
            <a:endParaRPr lang="en-US" altLang="zh-CN" sz="1200" dirty="0">
              <a:latin typeface="Source Han Sans CN Normal" panose="020B0400000000000000" pitchFamily="34" charset="-128"/>
              <a:ea typeface="Source Han Sans CN Normal" panose="020B0400000000000000" pitchFamily="34" charset="-128"/>
            </a:endParaRPr>
          </a:p>
        </p:txBody>
      </p:sp>
      <p:cxnSp>
        <p:nvCxnSpPr>
          <p:cNvPr id="64" name="直接箭头连接符 53" descr="e7d195523061f1c0c30ee18c1b05f65d12b38e2533cb2ccdAE0CC34CB5CBEBFAEC353FED4DECE97C3E379FD1D933F5E4DC18EF8EA6B7A1130D5F6DE9DD2BE4B0A8C9126ACE5083D1F5A9E323B29CCFC70D082E0FB00CD7F8BFB05C36C0D4F97B70B3127DDD511E4BCEBC8D1D7076C00C0E04584A3326CB6614002CD5FEB2D93DD624C2EE27C9CAF6"/>
          <p:cNvCxnSpPr/>
          <p:nvPr/>
        </p:nvCxnSpPr>
        <p:spPr>
          <a:xfrm flipV="1">
            <a:off x="5551999" y="3259520"/>
            <a:ext cx="0" cy="511175"/>
          </a:xfrm>
          <a:prstGeom prst="straightConnector1">
            <a:avLst/>
          </a:prstGeom>
          <a:ln w="6350" cap="rnd">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68" name="Oval 141"/>
          <p:cNvSpPr>
            <a:spLocks noChangeAspect="1"/>
          </p:cNvSpPr>
          <p:nvPr/>
        </p:nvSpPr>
        <p:spPr>
          <a:xfrm>
            <a:off x="7745413" y="2592388"/>
            <a:ext cx="530225" cy="504825"/>
          </a:xfrm>
          <a:prstGeom prst="ellipse">
            <a:avLst/>
          </a:prstGeom>
          <a:solidFill>
            <a:schemeClr val="bg1">
              <a:lumMod val="9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white"/>
              </a:solidFill>
              <a:latin typeface="Source Han Sans CN Normal" panose="020B0400000000000000" pitchFamily="34" charset="-128"/>
              <a:ea typeface="Source Han Sans CN Normal" panose="020B0400000000000000" pitchFamily="34" charset="-128"/>
            </a:endParaRPr>
          </a:p>
        </p:txBody>
      </p:sp>
      <p:sp>
        <p:nvSpPr>
          <p:cNvPr id="11" name="RbLeanShape Right Angle 11"/>
          <p:cNvSpPr/>
          <p:nvPr/>
        </p:nvSpPr>
        <p:spPr>
          <a:xfrm>
            <a:off x="8016875" y="1989138"/>
            <a:ext cx="1103313" cy="895350"/>
          </a:xfrm>
          <a:custGeom>
            <a:avLst/>
            <a:gdLst>
              <a:gd name="connsiteX0" fmla="*/ 1270000 w 1270000"/>
              <a:gd name="connsiteY0" fmla="*/ 0 h 476250"/>
              <a:gd name="connsiteX1" fmla="*/ 0 w 1270000"/>
              <a:gd name="connsiteY1" fmla="*/ 0 h 476250"/>
              <a:gd name="connsiteX2" fmla="*/ 0 w 1270000"/>
              <a:gd name="connsiteY2" fmla="*/ 476250 h 476250"/>
            </a:gdLst>
            <a:ahLst/>
            <a:cxnLst>
              <a:cxn ang="0">
                <a:pos x="connsiteX0" y="connsiteY0"/>
              </a:cxn>
              <a:cxn ang="0">
                <a:pos x="connsiteX1" y="connsiteY1"/>
              </a:cxn>
              <a:cxn ang="0">
                <a:pos x="connsiteX2" y="connsiteY2"/>
              </a:cxn>
            </a:cxnLst>
            <a:rect l="l" t="t" r="r" b="b"/>
            <a:pathLst>
              <a:path w="1270000" h="476250">
                <a:moveTo>
                  <a:pt x="1270000" y="0"/>
                </a:moveTo>
                <a:lnTo>
                  <a:pt x="0" y="0"/>
                </a:lnTo>
                <a:lnTo>
                  <a:pt x="0" y="476250"/>
                </a:lnTo>
              </a:path>
            </a:pathLst>
          </a:custGeom>
          <a:ln w="6350" cap="rnd">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txBody>
          <a:bodyPr lIns="0" tIns="0" rIns="0" bIns="0" anchor="ctr"/>
          <a:lstStyle/>
          <a:p>
            <a:pPr eaLnBrk="1" hangingPunct="1">
              <a:lnSpc>
                <a:spcPct val="90000"/>
              </a:lnSpc>
              <a:spcBef>
                <a:spcPts val="0"/>
              </a:spcBef>
              <a:defRPr/>
            </a:pPr>
            <a:endParaRPr lang="en-US" sz="1600" dirty="0">
              <a:solidFill>
                <a:prstClr val="black"/>
              </a:solidFill>
              <a:latin typeface="Source Han Sans CN Normal" panose="020B0400000000000000" pitchFamily="34" charset="-128"/>
              <a:ea typeface="Source Han Sans CN Normal" panose="020B0400000000000000" pitchFamily="34" charset="-128"/>
            </a:endParaRPr>
          </a:p>
        </p:txBody>
      </p:sp>
      <p:sp>
        <p:nvSpPr>
          <p:cNvPr id="69" name="六边形 68"/>
          <p:cNvSpPr/>
          <p:nvPr/>
        </p:nvSpPr>
        <p:spPr>
          <a:xfrm>
            <a:off x="5318037" y="3017591"/>
            <a:ext cx="106362" cy="92075"/>
          </a:xfrm>
          <a:prstGeom prst="hexagon">
            <a:avLst/>
          </a:prstGeom>
          <a:solidFill>
            <a:srgbClr val="00B0F0"/>
          </a:solidFill>
          <a:ln w="57150">
            <a:solidFill>
              <a:srgbClr val="00B0F0"/>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00" dirty="0">
              <a:solidFill>
                <a:srgbClr val="00B0F0"/>
              </a:solidFill>
              <a:latin typeface="Source Han Sans CN Normal" panose="020B0400000000000000" pitchFamily="34" charset="-128"/>
              <a:ea typeface="Source Han Sans CN Normal" panose="020B0400000000000000" pitchFamily="34" charset="-128"/>
            </a:endParaRPr>
          </a:p>
        </p:txBody>
      </p:sp>
      <p:sp>
        <p:nvSpPr>
          <p:cNvPr id="70" name="六边形 69"/>
          <p:cNvSpPr/>
          <p:nvPr/>
        </p:nvSpPr>
        <p:spPr>
          <a:xfrm>
            <a:off x="7840119" y="3585430"/>
            <a:ext cx="106362" cy="92075"/>
          </a:xfrm>
          <a:prstGeom prst="hexagon">
            <a:avLst/>
          </a:prstGeom>
          <a:solidFill>
            <a:srgbClr val="00B0F0"/>
          </a:solidFill>
          <a:ln w="57150">
            <a:solidFill>
              <a:srgbClr val="00B0F0"/>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00" dirty="0">
              <a:solidFill>
                <a:srgbClr val="00B0F0"/>
              </a:solidFill>
              <a:latin typeface="Source Han Sans CN Normal" panose="020B0400000000000000" pitchFamily="34" charset="-128"/>
              <a:ea typeface="Source Han Sans CN Normal" panose="020B0400000000000000" pitchFamily="34" charset="-128"/>
            </a:endParaRPr>
          </a:p>
        </p:txBody>
      </p:sp>
      <p:sp>
        <p:nvSpPr>
          <p:cNvPr id="72" name="六边形 71"/>
          <p:cNvSpPr/>
          <p:nvPr/>
        </p:nvSpPr>
        <p:spPr>
          <a:xfrm>
            <a:off x="3145948" y="3017591"/>
            <a:ext cx="106363" cy="92075"/>
          </a:xfrm>
          <a:prstGeom prst="hexagon">
            <a:avLst/>
          </a:prstGeom>
          <a:solidFill>
            <a:srgbClr val="00B050"/>
          </a:solidFill>
          <a:ln w="57150">
            <a:solidFill>
              <a:srgbClr val="00B050"/>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74" name="六边形 73"/>
          <p:cNvSpPr/>
          <p:nvPr/>
        </p:nvSpPr>
        <p:spPr>
          <a:xfrm>
            <a:off x="5495067" y="3058765"/>
            <a:ext cx="106363" cy="92075"/>
          </a:xfrm>
          <a:prstGeom prst="hexagon">
            <a:avLst/>
          </a:prstGeom>
          <a:solidFill>
            <a:srgbClr val="F1A639"/>
          </a:solidFill>
          <a:ln w="57150">
            <a:solidFill>
              <a:srgbClr val="F1A639"/>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76" name="六边形 75"/>
          <p:cNvSpPr/>
          <p:nvPr/>
        </p:nvSpPr>
        <p:spPr>
          <a:xfrm>
            <a:off x="8085028" y="2809081"/>
            <a:ext cx="106363" cy="90488"/>
          </a:xfrm>
          <a:prstGeom prst="hexagon">
            <a:avLst/>
          </a:prstGeom>
          <a:solidFill>
            <a:srgbClr val="00B0F0"/>
          </a:solidFill>
          <a:ln w="57150">
            <a:solidFill>
              <a:srgbClr val="00B0F0"/>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00" dirty="0">
              <a:solidFill>
                <a:srgbClr val="00B0F0"/>
              </a:solidFill>
              <a:latin typeface="Source Han Sans CN Normal" panose="020B0400000000000000" pitchFamily="34" charset="-128"/>
              <a:ea typeface="Source Han Sans CN Normal" panose="020B0400000000000000" pitchFamily="34" charset="-128"/>
            </a:endParaRPr>
          </a:p>
        </p:txBody>
      </p:sp>
      <p:sp>
        <p:nvSpPr>
          <p:cNvPr id="77" name="六边形 76"/>
          <p:cNvSpPr/>
          <p:nvPr/>
        </p:nvSpPr>
        <p:spPr>
          <a:xfrm>
            <a:off x="7961313" y="2809875"/>
            <a:ext cx="106362" cy="92075"/>
          </a:xfrm>
          <a:prstGeom prst="hexagon">
            <a:avLst/>
          </a:prstGeom>
          <a:solidFill>
            <a:srgbClr val="F1A639"/>
          </a:solidFill>
          <a:ln w="57150">
            <a:solidFill>
              <a:srgbClr val="F1A639"/>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78" name="六边形 77"/>
          <p:cNvSpPr/>
          <p:nvPr/>
        </p:nvSpPr>
        <p:spPr>
          <a:xfrm>
            <a:off x="8444352" y="3416823"/>
            <a:ext cx="106363" cy="92075"/>
          </a:xfrm>
          <a:prstGeom prst="hexagon">
            <a:avLst/>
          </a:prstGeom>
          <a:solidFill>
            <a:srgbClr val="00B050"/>
          </a:solidFill>
          <a:ln w="57150">
            <a:solidFill>
              <a:srgbClr val="00B050"/>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79" name="六边形 78"/>
          <p:cNvSpPr/>
          <p:nvPr/>
        </p:nvSpPr>
        <p:spPr>
          <a:xfrm>
            <a:off x="8404285" y="3248025"/>
            <a:ext cx="104775" cy="90488"/>
          </a:xfrm>
          <a:prstGeom prst="hexagon">
            <a:avLst/>
          </a:prstGeom>
          <a:solidFill>
            <a:srgbClr val="00B0F0"/>
          </a:solidFill>
          <a:ln w="57150">
            <a:solidFill>
              <a:srgbClr val="00B0F0"/>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00" dirty="0">
              <a:solidFill>
                <a:srgbClr val="00B0F0"/>
              </a:solidFill>
              <a:latin typeface="Source Han Sans CN Normal" panose="020B0400000000000000" pitchFamily="34" charset="-128"/>
              <a:ea typeface="Source Han Sans CN Normal" panose="020B0400000000000000" pitchFamily="34" charset="-128"/>
            </a:endParaRPr>
          </a:p>
        </p:txBody>
      </p:sp>
      <p:sp>
        <p:nvSpPr>
          <p:cNvPr id="92" name="六边形 91"/>
          <p:cNvSpPr/>
          <p:nvPr/>
        </p:nvSpPr>
        <p:spPr>
          <a:xfrm>
            <a:off x="8191391" y="3512690"/>
            <a:ext cx="106363" cy="92075"/>
          </a:xfrm>
          <a:prstGeom prst="hexagon">
            <a:avLst/>
          </a:prstGeom>
          <a:solidFill>
            <a:srgbClr val="00B050"/>
          </a:solidFill>
          <a:ln w="57150">
            <a:solidFill>
              <a:srgbClr val="00B050"/>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97" name="矩形 96"/>
          <p:cNvSpPr/>
          <p:nvPr/>
        </p:nvSpPr>
        <p:spPr>
          <a:xfrm>
            <a:off x="4926013" y="312738"/>
            <a:ext cx="2432050" cy="739561"/>
          </a:xfrm>
          <a:prstGeom prst="rect">
            <a:avLst/>
          </a:prstGeom>
        </p:spPr>
        <p:txBody>
          <a:bodyPr wrap="square">
            <a:spAutoFit/>
          </a:bodyPr>
          <a:lstStyle/>
          <a:p>
            <a:pPr algn="dist" defTabSz="1555115" eaLnBrk="1" hangingPunct="1">
              <a:lnSpc>
                <a:spcPct val="125000"/>
              </a:lnSpc>
            </a:pPr>
            <a:r>
              <a:rPr lang="zh-CN" altLang="en-US" sz="36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全球布局</a:t>
            </a:r>
            <a:endParaRPr lang="zh-CN" altLang="en-US" sz="3600" dirty="0">
              <a:gradFill flip="none" rotWithShape="1">
                <a:gsLst>
                  <a:gs pos="0">
                    <a:schemeClr val="bg1">
                      <a:lumMod val="6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cxnSp>
        <p:nvCxnSpPr>
          <p:cNvPr id="99" name="Straight Connector 20"/>
          <p:cNvCxnSpPr/>
          <p:nvPr/>
        </p:nvCxnSpPr>
        <p:spPr>
          <a:xfrm>
            <a:off x="6636563" y="3067050"/>
            <a:ext cx="5555437" cy="0"/>
          </a:xfrm>
          <a:prstGeom prst="line">
            <a:avLst/>
          </a:prstGeom>
          <a:ln>
            <a:gradFill flip="none" rotWithShape="1">
              <a:gsLst>
                <a:gs pos="0">
                  <a:schemeClr val="bg1">
                    <a:alpha val="0"/>
                  </a:schemeClr>
                </a:gs>
                <a:gs pos="50000">
                  <a:schemeClr val="bg1">
                    <a:alpha val="3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4618" name="组合 28"/>
          <p:cNvGrpSpPr/>
          <p:nvPr/>
        </p:nvGrpSpPr>
        <p:grpSpPr bwMode="auto">
          <a:xfrm>
            <a:off x="4926013" y="5823732"/>
            <a:ext cx="555625" cy="254000"/>
            <a:chOff x="4122578" y="5901188"/>
            <a:chExt cx="556327" cy="253916"/>
          </a:xfrm>
        </p:grpSpPr>
        <p:sp>
          <p:nvSpPr>
            <p:cNvPr id="84" name="文本框 1017"/>
            <p:cNvSpPr txBox="1"/>
            <p:nvPr/>
          </p:nvSpPr>
          <p:spPr>
            <a:xfrm>
              <a:off x="4221127" y="5901188"/>
              <a:ext cx="457778" cy="253916"/>
            </a:xfrm>
            <a:prstGeom prst="rect">
              <a:avLst/>
            </a:prstGeom>
            <a:noFill/>
          </p:spPr>
          <p:txBody>
            <a:bodyPr>
              <a:spAutoFit/>
            </a:bodyPr>
            <a:lstStyle/>
            <a:p>
              <a:pPr eaLnBrk="1" fontAlgn="auto" hangingPunct="1">
                <a:spcBef>
                  <a:spcPts val="0"/>
                </a:spcBef>
                <a:spcAft>
                  <a:spcPts val="0"/>
                </a:spcAft>
                <a:defRPr/>
              </a:pPr>
              <a:r>
                <a:rPr lang="zh-CN" altLang="en-US" sz="1050" dirty="0">
                  <a:solidFill>
                    <a:schemeClr val="bg1"/>
                  </a:solidFill>
                  <a:latin typeface="Source Han Sans CN Normal" panose="020B0400000000000000" pitchFamily="34" charset="-128"/>
                  <a:ea typeface="Source Han Sans CN Normal" panose="020B0400000000000000" pitchFamily="34" charset="-128"/>
                </a:rPr>
                <a:t>销售</a:t>
              </a:r>
              <a:endParaRPr lang="en-US" altLang="zh-CN" sz="9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101" name="六边形 100"/>
            <p:cNvSpPr/>
            <p:nvPr/>
          </p:nvSpPr>
          <p:spPr>
            <a:xfrm>
              <a:off x="4122578" y="5980537"/>
              <a:ext cx="106496" cy="92045"/>
            </a:xfrm>
            <a:prstGeom prst="hexagon">
              <a:avLst/>
            </a:prstGeom>
            <a:solidFill>
              <a:srgbClr val="00B050"/>
            </a:solidFill>
            <a:ln w="57150">
              <a:solidFill>
                <a:srgbClr val="00B050"/>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30" dirty="0">
                <a:solidFill>
                  <a:schemeClr val="bg1"/>
                </a:solidFill>
                <a:latin typeface="Source Han Sans CN Normal" panose="020B0400000000000000" pitchFamily="34" charset="-128"/>
                <a:ea typeface="Source Han Sans CN Normal" panose="020B0400000000000000" pitchFamily="34" charset="-128"/>
              </a:endParaRPr>
            </a:p>
          </p:txBody>
        </p:sp>
      </p:grpSp>
      <p:grpSp>
        <p:nvGrpSpPr>
          <p:cNvPr id="24619" name="组合 29"/>
          <p:cNvGrpSpPr/>
          <p:nvPr/>
        </p:nvGrpSpPr>
        <p:grpSpPr bwMode="auto">
          <a:xfrm>
            <a:off x="5961063" y="5823732"/>
            <a:ext cx="546100" cy="254000"/>
            <a:chOff x="5286944" y="5901188"/>
            <a:chExt cx="545807" cy="253916"/>
          </a:xfrm>
        </p:grpSpPr>
        <p:sp>
          <p:nvSpPr>
            <p:cNvPr id="87" name="文本框 1017"/>
            <p:cNvSpPr txBox="1"/>
            <p:nvPr/>
          </p:nvSpPr>
          <p:spPr>
            <a:xfrm>
              <a:off x="5372623" y="5901188"/>
              <a:ext cx="460128" cy="253916"/>
            </a:xfrm>
            <a:prstGeom prst="rect">
              <a:avLst/>
            </a:prstGeom>
            <a:noFill/>
          </p:spPr>
          <p:txBody>
            <a:bodyPr>
              <a:spAutoFit/>
            </a:bodyPr>
            <a:lstStyle/>
            <a:p>
              <a:pPr eaLnBrk="1" fontAlgn="auto" hangingPunct="1">
                <a:spcBef>
                  <a:spcPts val="0"/>
                </a:spcBef>
                <a:spcAft>
                  <a:spcPts val="0"/>
                </a:spcAft>
                <a:defRPr/>
              </a:pPr>
              <a:r>
                <a:rPr lang="zh-CN" altLang="en-US" sz="1050" dirty="0">
                  <a:solidFill>
                    <a:schemeClr val="bg1"/>
                  </a:solidFill>
                  <a:latin typeface="Source Han Sans CN Normal" panose="020B0400000000000000" pitchFamily="34" charset="-128"/>
                  <a:ea typeface="Source Han Sans CN Normal" panose="020B0400000000000000" pitchFamily="34" charset="-128"/>
                </a:rPr>
                <a:t>研发</a:t>
              </a:r>
              <a:endParaRPr lang="en-US" altLang="zh-CN" sz="9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102" name="六边形 101"/>
            <p:cNvSpPr/>
            <p:nvPr/>
          </p:nvSpPr>
          <p:spPr>
            <a:xfrm>
              <a:off x="5286944" y="5980537"/>
              <a:ext cx="106305" cy="92045"/>
            </a:xfrm>
            <a:prstGeom prst="hexagon">
              <a:avLst/>
            </a:prstGeom>
            <a:solidFill>
              <a:srgbClr val="00B0F0"/>
            </a:solidFill>
            <a:ln w="57150">
              <a:solidFill>
                <a:srgbClr val="00B0F0"/>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30" dirty="0">
                <a:solidFill>
                  <a:schemeClr val="bg1"/>
                </a:solidFill>
                <a:latin typeface="Source Han Sans CN Normal" panose="020B0400000000000000" pitchFamily="34" charset="-128"/>
                <a:ea typeface="Source Han Sans CN Normal" panose="020B0400000000000000" pitchFamily="34" charset="-128"/>
              </a:endParaRPr>
            </a:p>
          </p:txBody>
        </p:sp>
      </p:grpSp>
      <p:grpSp>
        <p:nvGrpSpPr>
          <p:cNvPr id="24620" name="组合 27"/>
          <p:cNvGrpSpPr/>
          <p:nvPr/>
        </p:nvGrpSpPr>
        <p:grpSpPr bwMode="auto">
          <a:xfrm>
            <a:off x="6986588" y="5823732"/>
            <a:ext cx="1212850" cy="254000"/>
            <a:chOff x="6359250" y="5901188"/>
            <a:chExt cx="1212214" cy="253916"/>
          </a:xfrm>
        </p:grpSpPr>
        <p:sp>
          <p:nvSpPr>
            <p:cNvPr id="90" name="文本框 1017"/>
            <p:cNvSpPr txBox="1"/>
            <p:nvPr/>
          </p:nvSpPr>
          <p:spPr>
            <a:xfrm>
              <a:off x="6440170" y="5901188"/>
              <a:ext cx="1131294" cy="253916"/>
            </a:xfrm>
            <a:prstGeom prst="rect">
              <a:avLst/>
            </a:prstGeom>
            <a:noFill/>
          </p:spPr>
          <p:txBody>
            <a:bodyPr>
              <a:spAutoFit/>
            </a:bodyPr>
            <a:lstStyle/>
            <a:p>
              <a:pPr eaLnBrk="1" fontAlgn="auto" hangingPunct="1">
                <a:spcBef>
                  <a:spcPts val="0"/>
                </a:spcBef>
                <a:spcAft>
                  <a:spcPts val="0"/>
                </a:spcAft>
                <a:defRPr/>
              </a:pPr>
              <a:r>
                <a:rPr lang="zh-CN" altLang="en-US" sz="1050" dirty="0">
                  <a:solidFill>
                    <a:schemeClr val="bg1"/>
                  </a:solidFill>
                  <a:latin typeface="Source Han Sans CN Normal" panose="020B0400000000000000" pitchFamily="34" charset="-128"/>
                  <a:ea typeface="Source Han Sans CN Normal" panose="020B0400000000000000" pitchFamily="34" charset="-128"/>
                </a:rPr>
                <a:t>公司和区域总部</a:t>
              </a:r>
              <a:endParaRPr lang="en-US" altLang="zh-CN" sz="105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103" name="六边形 102"/>
            <p:cNvSpPr/>
            <p:nvPr/>
          </p:nvSpPr>
          <p:spPr>
            <a:xfrm>
              <a:off x="6359250" y="5980537"/>
              <a:ext cx="106306" cy="92045"/>
            </a:xfrm>
            <a:prstGeom prst="hexagon">
              <a:avLst/>
            </a:prstGeom>
            <a:solidFill>
              <a:srgbClr val="F1A639"/>
            </a:solidFill>
            <a:ln w="57150">
              <a:solidFill>
                <a:srgbClr val="F1A639"/>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30" dirty="0">
                <a:solidFill>
                  <a:schemeClr val="bg1"/>
                </a:solidFill>
                <a:latin typeface="Source Han Sans CN Normal" panose="020B0400000000000000" pitchFamily="34" charset="-128"/>
                <a:ea typeface="Source Han Sans CN Normal" panose="020B0400000000000000" pitchFamily="34" charset="-128"/>
              </a:endParaRPr>
            </a:p>
          </p:txBody>
        </p:sp>
      </p:grpSp>
      <p:pic>
        <p:nvPicPr>
          <p:cNvPr id="24621" name="图像" descr="图像"/>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
        <p:nvSpPr>
          <p:cNvPr id="56" name="Oval 141"/>
          <p:cNvSpPr>
            <a:spLocks noChangeAspect="1"/>
          </p:cNvSpPr>
          <p:nvPr/>
        </p:nvSpPr>
        <p:spPr>
          <a:xfrm>
            <a:off x="7842250" y="3043238"/>
            <a:ext cx="398463" cy="377825"/>
          </a:xfrm>
          <a:prstGeom prst="ellipse">
            <a:avLst/>
          </a:prstGeom>
          <a:solidFill>
            <a:schemeClr val="bg1">
              <a:lumMod val="9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white"/>
              </a:solidFill>
              <a:latin typeface="Source Han Sans CN Normal" panose="020B0400000000000000" pitchFamily="34" charset="-128"/>
              <a:ea typeface="Source Han Sans CN Normal" panose="020B0400000000000000" pitchFamily="34" charset="-128"/>
            </a:endParaRPr>
          </a:p>
        </p:txBody>
      </p:sp>
      <p:sp>
        <p:nvSpPr>
          <p:cNvPr id="60" name="RbLeanShape Right Angle 11"/>
          <p:cNvSpPr/>
          <p:nvPr/>
        </p:nvSpPr>
        <p:spPr>
          <a:xfrm flipH="1" flipV="1">
            <a:off x="8018463" y="2957513"/>
            <a:ext cx="1893887" cy="260350"/>
          </a:xfrm>
          <a:custGeom>
            <a:avLst/>
            <a:gdLst>
              <a:gd name="connsiteX0" fmla="*/ 1270000 w 1270000"/>
              <a:gd name="connsiteY0" fmla="*/ 0 h 476250"/>
              <a:gd name="connsiteX1" fmla="*/ 0 w 1270000"/>
              <a:gd name="connsiteY1" fmla="*/ 0 h 476250"/>
              <a:gd name="connsiteX2" fmla="*/ 0 w 1270000"/>
              <a:gd name="connsiteY2" fmla="*/ 476250 h 476250"/>
            </a:gdLst>
            <a:ahLst/>
            <a:cxnLst>
              <a:cxn ang="0">
                <a:pos x="connsiteX0" y="connsiteY0"/>
              </a:cxn>
              <a:cxn ang="0">
                <a:pos x="connsiteX1" y="connsiteY1"/>
              </a:cxn>
              <a:cxn ang="0">
                <a:pos x="connsiteX2" y="connsiteY2"/>
              </a:cxn>
            </a:cxnLst>
            <a:rect l="l" t="t" r="r" b="b"/>
            <a:pathLst>
              <a:path w="1270000" h="476250">
                <a:moveTo>
                  <a:pt x="1270000" y="0"/>
                </a:moveTo>
                <a:lnTo>
                  <a:pt x="0" y="0"/>
                </a:lnTo>
                <a:lnTo>
                  <a:pt x="0" y="476250"/>
                </a:lnTo>
              </a:path>
            </a:pathLst>
          </a:custGeom>
          <a:ln w="6350" cap="rnd">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txBody>
          <a:bodyPr lIns="0" tIns="0" rIns="0" bIns="0" anchor="ctr"/>
          <a:lstStyle/>
          <a:p>
            <a:pPr eaLnBrk="1" hangingPunct="1">
              <a:lnSpc>
                <a:spcPct val="90000"/>
              </a:lnSpc>
              <a:spcBef>
                <a:spcPts val="0"/>
              </a:spcBef>
              <a:defRPr/>
            </a:pPr>
            <a:endParaRPr lang="en-US" sz="1600" dirty="0">
              <a:solidFill>
                <a:prstClr val="black"/>
              </a:solidFill>
              <a:latin typeface="Source Han Sans CN Normal" panose="020B0400000000000000" pitchFamily="34" charset="-128"/>
              <a:ea typeface="Source Han Sans CN Normal" panose="020B0400000000000000" pitchFamily="34" charset="-128"/>
            </a:endParaRPr>
          </a:p>
        </p:txBody>
      </p:sp>
      <p:sp>
        <p:nvSpPr>
          <p:cNvPr id="65" name="矩形 64"/>
          <p:cNvSpPr/>
          <p:nvPr/>
        </p:nvSpPr>
        <p:spPr>
          <a:xfrm>
            <a:off x="9135528" y="2504522"/>
            <a:ext cx="1817687" cy="494298"/>
          </a:xfrm>
          <a:prstGeom prst="rect">
            <a:avLst/>
          </a:prstGeom>
          <a:solidFill>
            <a:schemeClr val="bg1">
              <a:lumMod val="85000"/>
              <a:alpha val="5000"/>
            </a:schemeClr>
          </a:solidFill>
          <a:ln w="6350">
            <a:gradFill>
              <a:gsLst>
                <a:gs pos="77000">
                  <a:schemeClr val="bg1">
                    <a:lumMod val="85000"/>
                    <a:alpha val="11000"/>
                  </a:schemeClr>
                </a:gs>
                <a:gs pos="10000">
                  <a:schemeClr val="bg1">
                    <a:lumMod val="95000"/>
                  </a:schemeClr>
                </a:gs>
                <a:gs pos="0">
                  <a:schemeClr val="bg1">
                    <a:lumMod val="95000"/>
                  </a:schemeClr>
                </a:gs>
                <a:gs pos="25000">
                  <a:schemeClr val="bg1">
                    <a:lumMod val="95000"/>
                    <a:alpha val="11000"/>
                  </a:schemeClr>
                </a:gs>
                <a:gs pos="88000">
                  <a:schemeClr val="bg1">
                    <a:lumMod val="95000"/>
                    <a:alpha val="60000"/>
                  </a:schemeClr>
                </a:gs>
              </a:gsLst>
              <a:lin ang="18900000" scaled="0"/>
            </a:gra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6240" rIns="56240" anchor="ctr"/>
          <a:lstStyle/>
          <a:p>
            <a:pPr eaLnBrk="1" fontAlgn="auto" hangingPunct="1">
              <a:spcBef>
                <a:spcPts val="0"/>
              </a:spcBef>
              <a:spcAft>
                <a:spcPts val="0"/>
              </a:spcAft>
              <a:defRPr/>
            </a:pPr>
            <a:endParaRPr lang="en-US" altLang="zh-CN" sz="1200" dirty="0">
              <a:latin typeface="Source Han Sans CN Normal" panose="020B0400000000000000" pitchFamily="34" charset="-128"/>
              <a:ea typeface="Source Han Sans CN Normal" panose="020B0400000000000000" pitchFamily="34" charset="-128"/>
            </a:endParaRPr>
          </a:p>
        </p:txBody>
      </p:sp>
      <p:sp>
        <p:nvSpPr>
          <p:cNvPr id="5" name="矩形 4"/>
          <p:cNvSpPr/>
          <p:nvPr/>
        </p:nvSpPr>
        <p:spPr>
          <a:xfrm>
            <a:off x="2008012" y="1769416"/>
            <a:ext cx="1873871" cy="630942"/>
          </a:xfrm>
          <a:prstGeom prst="rect">
            <a:avLst/>
          </a:prstGeom>
        </p:spPr>
        <p:txBody>
          <a:bodyPr wrap="square">
            <a:spAutoFit/>
          </a:bodyPr>
          <a:lstStyle/>
          <a:p>
            <a:pPr eaLnBrk="1" fontAlgn="auto" hangingPunct="1">
              <a:spcBef>
                <a:spcPts val="0"/>
              </a:spcBef>
              <a:spcAft>
                <a:spcPts val="0"/>
              </a:spcAft>
              <a:defRPr/>
            </a:pPr>
            <a:r>
              <a:rPr lang="zh-CN" altLang="en-US"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美国 底特律 </a:t>
            </a:r>
            <a:endParaRPr lang="en-US" altLang="zh-CN" sz="1200" dirty="0" smtClean="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fontAlgn="auto" hangingPunct="1">
              <a:spcBef>
                <a:spcPts val="0"/>
              </a:spcBef>
              <a:spcAft>
                <a:spcPts val="0"/>
              </a:spcAft>
              <a:defRPr/>
            </a:pPr>
            <a:r>
              <a:rPr lang="zh-CN" altLang="en-US"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销售</a:t>
            </a:r>
            <a:r>
              <a:rPr lang="en-US" altLang="zh-CN"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  </a:t>
            </a:r>
            <a:endParaRPr lang="en-US" altLang="zh-CN" sz="1200" dirty="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fontAlgn="auto" hangingPunct="1">
              <a:spcBef>
                <a:spcPts val="0"/>
              </a:spcBef>
              <a:spcAft>
                <a:spcPts val="0"/>
              </a:spcAft>
              <a:defRPr/>
            </a:pPr>
            <a:r>
              <a:rPr lang="zh-CN" altLang="en-US" sz="1100" dirty="0">
                <a:solidFill>
                  <a:schemeClr val="bg1">
                    <a:lumMod val="95000"/>
                  </a:schemeClr>
                </a:solidFill>
                <a:latin typeface="Source Han Sans CN Normal" panose="020B0400000000000000" pitchFamily="34" charset="-128"/>
                <a:ea typeface="Source Han Sans CN Normal" panose="020B0400000000000000" pitchFamily="34" charset="-128"/>
              </a:rPr>
              <a:t>生产规划中</a:t>
            </a:r>
            <a:endParaRPr lang="en-US" altLang="zh-CN" sz="1100" dirty="0">
              <a:solidFill>
                <a:schemeClr val="bg1">
                  <a:lumMod val="95000"/>
                </a:schemeClr>
              </a:solidFill>
              <a:latin typeface="Source Han Sans CN Normal" panose="020B0400000000000000" pitchFamily="34" charset="-128"/>
              <a:ea typeface="Source Han Sans CN Normal" panose="020B0400000000000000" pitchFamily="34" charset="-128"/>
            </a:endParaRPr>
          </a:p>
        </p:txBody>
      </p:sp>
      <p:sp>
        <p:nvSpPr>
          <p:cNvPr id="24628" name="矩形 5"/>
          <p:cNvSpPr>
            <a:spLocks noChangeArrowheads="1"/>
          </p:cNvSpPr>
          <p:nvPr/>
        </p:nvSpPr>
        <p:spPr bwMode="auto">
          <a:xfrm>
            <a:off x="4219575" y="1860840"/>
            <a:ext cx="207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fontAlgn="auto" hangingPunct="1">
              <a:lnSpc>
                <a:spcPct val="100000"/>
              </a:lnSpc>
              <a:spcBef>
                <a:spcPts val="0"/>
              </a:spcBef>
              <a:spcAft>
                <a:spcPts val="0"/>
              </a:spcAft>
              <a:buFontTx/>
              <a:buNone/>
              <a:defRPr/>
            </a:pPr>
            <a:r>
              <a:rPr lang="zh-CN" altLang="en-US"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德国 法兰克福</a:t>
            </a:r>
            <a:r>
              <a:rPr lang="en-US" altLang="zh-CN"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a:t>
            </a:r>
            <a:endParaRPr lang="en-US" altLang="zh-CN" sz="1200" dirty="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r>
              <a:rPr lang="zh-CN" altLang="en-US" sz="1100" dirty="0">
                <a:solidFill>
                  <a:schemeClr val="bg1"/>
                </a:solidFill>
                <a:latin typeface="Source Han Sans CN Normal" panose="020B0400000000000000" pitchFamily="34" charset="-128"/>
                <a:ea typeface="Source Han Sans CN Normal" panose="020B0400000000000000" pitchFamily="34" charset="-128"/>
              </a:rPr>
              <a:t>西部总部</a:t>
            </a:r>
            <a:r>
              <a:rPr lang="en-US" altLang="zh-CN" sz="1100" dirty="0">
                <a:solidFill>
                  <a:schemeClr val="bg1"/>
                </a:solidFill>
                <a:latin typeface="Source Han Sans CN Normal" panose="020B0400000000000000" pitchFamily="34" charset="-128"/>
                <a:ea typeface="Source Han Sans CN Normal" panose="020B0400000000000000" pitchFamily="34" charset="-128"/>
              </a:rPr>
              <a:t>&amp; </a:t>
            </a:r>
            <a:r>
              <a:rPr lang="zh-CN" altLang="en-US" sz="1100" dirty="0">
                <a:solidFill>
                  <a:schemeClr val="bg1"/>
                </a:solidFill>
                <a:latin typeface="Source Han Sans CN Normal" panose="020B0400000000000000" pitchFamily="34" charset="-128"/>
                <a:ea typeface="Source Han Sans CN Normal" panose="020B0400000000000000" pitchFamily="34" charset="-128"/>
              </a:rPr>
              <a:t>系统工程</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24629" name="矩形 6"/>
          <p:cNvSpPr>
            <a:spLocks noChangeArrowheads="1"/>
          </p:cNvSpPr>
          <p:nvPr/>
        </p:nvSpPr>
        <p:spPr bwMode="auto">
          <a:xfrm>
            <a:off x="6293543" y="1865900"/>
            <a:ext cx="1697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None/>
            </a:pPr>
            <a:r>
              <a:rPr lang="zh-CN" altLang="en-US" sz="1200" dirty="0">
                <a:solidFill>
                  <a:schemeClr val="bg1">
                    <a:lumMod val="95000"/>
                  </a:schemeClr>
                </a:solidFill>
                <a:latin typeface="Source Han Sans CN Normal" panose="020B0400000000000000" pitchFamily="34" charset="-128"/>
                <a:ea typeface="Source Han Sans CN Normal" panose="020B0400000000000000" pitchFamily="34" charset="-128"/>
              </a:rPr>
              <a:t>中国</a:t>
            </a:r>
            <a:r>
              <a:rPr lang="zh-CN" altLang="en-US"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西部生产基地</a:t>
            </a:r>
            <a:endParaRPr lang="en-US" altLang="zh-CN" sz="1200" dirty="0" smtClean="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None/>
            </a:pPr>
            <a:r>
              <a:rPr lang="zh-CN" altLang="en-US" sz="1200" dirty="0">
                <a:solidFill>
                  <a:schemeClr val="bg1">
                    <a:lumMod val="95000"/>
                  </a:schemeClr>
                </a:solidFill>
                <a:latin typeface="Source Han Sans CN Normal" panose="020B0400000000000000" pitchFamily="34" charset="-128"/>
                <a:ea typeface="Source Han Sans CN Normal" panose="020B0400000000000000" pitchFamily="34" charset="-128"/>
              </a:rPr>
              <a:t>遂宁</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24630" name="矩形 7"/>
          <p:cNvSpPr>
            <a:spLocks noChangeArrowheads="1"/>
          </p:cNvSpPr>
          <p:nvPr/>
        </p:nvSpPr>
        <p:spPr bwMode="auto">
          <a:xfrm>
            <a:off x="9147899" y="1830388"/>
            <a:ext cx="16501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fontAlgn="auto" hangingPunct="1">
              <a:lnSpc>
                <a:spcPct val="100000"/>
              </a:lnSpc>
              <a:spcBef>
                <a:spcPts val="0"/>
              </a:spcBef>
              <a:spcAft>
                <a:spcPts val="0"/>
              </a:spcAft>
              <a:buFontTx/>
              <a:buNone/>
              <a:defRPr/>
            </a:pPr>
            <a:r>
              <a:rPr lang="zh-CN" altLang="en-US" sz="1200" dirty="0">
                <a:solidFill>
                  <a:schemeClr val="bg1">
                    <a:lumMod val="95000"/>
                  </a:schemeClr>
                </a:solidFill>
                <a:latin typeface="Source Han Sans CN Normal" panose="020B0400000000000000" pitchFamily="34" charset="-128"/>
                <a:ea typeface="Source Han Sans CN Normal" panose="020B0400000000000000" pitchFamily="34" charset="-128"/>
              </a:rPr>
              <a:t>保定</a:t>
            </a:r>
            <a:r>
              <a:rPr lang="en-US" altLang="zh-CN" sz="1200" dirty="0">
                <a:solidFill>
                  <a:schemeClr val="bg1">
                    <a:lumMod val="95000"/>
                  </a:schemeClr>
                </a:solidFill>
                <a:latin typeface="Source Han Sans CN Normal" panose="020B0400000000000000" pitchFamily="34" charset="-128"/>
                <a:ea typeface="Source Han Sans CN Normal" panose="020B0400000000000000" pitchFamily="34" charset="-128"/>
              </a:rPr>
              <a:t>-</a:t>
            </a:r>
            <a:r>
              <a:rPr lang="zh-CN" altLang="en-US" sz="1200" dirty="0">
                <a:solidFill>
                  <a:schemeClr val="bg1">
                    <a:lumMod val="95000"/>
                  </a:schemeClr>
                </a:solidFill>
                <a:latin typeface="Source Han Sans CN Normal" panose="020B0400000000000000" pitchFamily="34" charset="-128"/>
                <a:ea typeface="Source Han Sans CN Normal" panose="020B0400000000000000" pitchFamily="34" charset="-128"/>
              </a:rPr>
              <a:t>京津冀一体区</a:t>
            </a:r>
            <a:endParaRPr lang="en-US" altLang="zh-CN" sz="1200" dirty="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r>
              <a:rPr lang="zh-CN" altLang="en-US" sz="1100" dirty="0">
                <a:solidFill>
                  <a:srgbClr val="FFFFFF"/>
                </a:solidFill>
                <a:latin typeface="Source Han Sans CN Normal" panose="020B0400000000000000" pitchFamily="34" charset="-128"/>
                <a:ea typeface="Source Han Sans CN Normal" panose="020B0400000000000000" pitchFamily="34" charset="-128"/>
              </a:rPr>
              <a:t>中国试制线</a:t>
            </a:r>
            <a:r>
              <a:rPr lang="en-US" altLang="zh-CN" sz="1100" dirty="0">
                <a:solidFill>
                  <a:srgbClr val="FFFFFF"/>
                </a:solidFill>
                <a:latin typeface="Source Han Sans CN Normal" panose="020B0400000000000000" pitchFamily="34" charset="-128"/>
                <a:ea typeface="Source Han Sans CN Normal" panose="020B0400000000000000" pitchFamily="34" charset="-128"/>
              </a:rPr>
              <a:t>&amp;</a:t>
            </a:r>
            <a:r>
              <a:rPr lang="zh-CN" altLang="en-US" sz="1100" dirty="0">
                <a:solidFill>
                  <a:srgbClr val="FFFFFF"/>
                </a:solidFill>
                <a:latin typeface="Source Han Sans CN Normal" panose="020B0400000000000000" pitchFamily="34" charset="-128"/>
                <a:ea typeface="Source Han Sans CN Normal" panose="020B0400000000000000" pitchFamily="34" charset="-128"/>
              </a:rPr>
              <a:t>研发中心</a:t>
            </a:r>
            <a:endParaRPr lang="en-US" altLang="zh-CN" sz="1100" dirty="0">
              <a:solidFill>
                <a:srgbClr val="FFFFFF"/>
              </a:solidFill>
              <a:latin typeface="Source Han Sans CN Normal" panose="020B0400000000000000" pitchFamily="34" charset="-128"/>
              <a:ea typeface="Source Han Sans CN Normal" panose="020B0400000000000000" pitchFamily="34" charset="-128"/>
            </a:endParaRPr>
          </a:p>
        </p:txBody>
      </p:sp>
      <p:sp>
        <p:nvSpPr>
          <p:cNvPr id="24631" name="矩形 8"/>
          <p:cNvSpPr>
            <a:spLocks noChangeArrowheads="1"/>
          </p:cNvSpPr>
          <p:nvPr/>
        </p:nvSpPr>
        <p:spPr bwMode="auto">
          <a:xfrm>
            <a:off x="9288057" y="2593450"/>
            <a:ext cx="162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fontAlgn="auto" hangingPunct="1">
              <a:lnSpc>
                <a:spcPct val="100000"/>
              </a:lnSpc>
              <a:spcBef>
                <a:spcPts val="0"/>
              </a:spcBef>
              <a:spcAft>
                <a:spcPts val="0"/>
              </a:spcAft>
              <a:buFontTx/>
              <a:buNone/>
              <a:defRPr/>
            </a:pPr>
            <a:r>
              <a:rPr lang="zh-CN" altLang="en-US"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长江中游生产基地</a:t>
            </a:r>
            <a:endParaRPr lang="en-US" altLang="zh-CN" sz="1200" dirty="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24632" name="矩形 9"/>
          <p:cNvSpPr>
            <a:spLocks noChangeArrowheads="1"/>
          </p:cNvSpPr>
          <p:nvPr/>
        </p:nvSpPr>
        <p:spPr bwMode="auto">
          <a:xfrm>
            <a:off x="3535928" y="3850070"/>
            <a:ext cx="25130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fontAlgn="auto" hangingPunct="1">
              <a:lnSpc>
                <a:spcPct val="100000"/>
              </a:lnSpc>
              <a:spcBef>
                <a:spcPts val="0"/>
              </a:spcBef>
              <a:spcAft>
                <a:spcPts val="0"/>
              </a:spcAft>
              <a:buFontTx/>
              <a:buNone/>
              <a:defRPr/>
            </a:pPr>
            <a:r>
              <a:rPr lang="zh-CN" altLang="en-US"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德国 萨尔州</a:t>
            </a:r>
            <a:endParaRPr lang="en-US" altLang="zh-CN" sz="1200" dirty="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r>
              <a:rPr lang="en-US" altLang="zh-CN" sz="1100" dirty="0">
                <a:solidFill>
                  <a:schemeClr val="bg1"/>
                </a:solidFill>
                <a:latin typeface="Source Han Sans CN Normal" panose="020B0400000000000000" pitchFamily="34" charset="-128"/>
                <a:ea typeface="Source Han Sans CN Normal" panose="020B0400000000000000" pitchFamily="34" charset="-128"/>
              </a:rPr>
              <a:t>•</a:t>
            </a:r>
            <a:r>
              <a:rPr lang="zh-CN" altLang="en-US" sz="1100" dirty="0">
                <a:solidFill>
                  <a:schemeClr val="bg1"/>
                </a:solidFill>
                <a:latin typeface="Source Han Sans CN Normal" panose="020B0400000000000000" pitchFamily="34" charset="-128"/>
                <a:ea typeface="Source Han Sans CN Normal" panose="020B0400000000000000" pitchFamily="34" charset="-128"/>
              </a:rPr>
              <a:t>模组</a:t>
            </a:r>
            <a:r>
              <a:rPr lang="en-US" altLang="zh-CN" sz="1100" dirty="0">
                <a:solidFill>
                  <a:schemeClr val="bg1"/>
                </a:solidFill>
                <a:latin typeface="Source Han Sans CN Normal" panose="020B0400000000000000" pitchFamily="34" charset="-128"/>
                <a:ea typeface="Source Han Sans CN Normal" panose="020B0400000000000000" pitchFamily="34" charset="-128"/>
              </a:rPr>
              <a:t>&amp;Pack</a:t>
            </a:r>
            <a:r>
              <a:rPr lang="zh-CN" altLang="en-US" sz="1100" dirty="0">
                <a:solidFill>
                  <a:schemeClr val="bg1"/>
                </a:solidFill>
                <a:latin typeface="Source Han Sans CN Normal" panose="020B0400000000000000" pitchFamily="34" charset="-128"/>
                <a:ea typeface="Source Han Sans CN Normal" panose="020B0400000000000000" pitchFamily="34" charset="-128"/>
              </a:rPr>
              <a:t>工厂</a:t>
            </a:r>
            <a:r>
              <a:rPr lang="zh-CN" altLang="en-US" sz="1100" dirty="0" smtClean="0">
                <a:solidFill>
                  <a:schemeClr val="bg1"/>
                </a:solidFill>
                <a:latin typeface="Source Han Sans CN Normal" panose="020B0400000000000000" pitchFamily="34" charset="-128"/>
                <a:ea typeface="Source Han Sans CN Normal" panose="020B0400000000000000" pitchFamily="34" charset="-128"/>
              </a:rPr>
              <a:t>（</a:t>
            </a:r>
            <a:r>
              <a:rPr lang="en-US" altLang="zh-CN" sz="1100" dirty="0" smtClean="0">
                <a:solidFill>
                  <a:schemeClr val="bg1"/>
                </a:solidFill>
                <a:latin typeface="Source Han Sans CN Normal" panose="020B0400000000000000" pitchFamily="34" charset="-128"/>
                <a:ea typeface="Source Han Sans CN Normal" panose="020B0400000000000000" pitchFamily="34" charset="-128"/>
              </a:rPr>
              <a:t>2022</a:t>
            </a:r>
            <a:r>
              <a:rPr lang="zh-CN" altLang="en-US" sz="1100" dirty="0" smtClean="0">
                <a:solidFill>
                  <a:schemeClr val="bg1"/>
                </a:solidFill>
                <a:latin typeface="Source Han Sans CN Normal" panose="020B0400000000000000" pitchFamily="34" charset="-128"/>
                <a:ea typeface="Source Han Sans CN Normal" panose="020B0400000000000000" pitchFamily="34" charset="-128"/>
              </a:rPr>
              <a:t>投产）</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r>
              <a:rPr lang="en-US" altLang="zh-CN" sz="1100" dirty="0">
                <a:solidFill>
                  <a:schemeClr val="bg1"/>
                </a:solidFill>
                <a:latin typeface="Source Han Sans CN Normal" panose="020B0400000000000000" pitchFamily="34" charset="-128"/>
                <a:ea typeface="Source Han Sans CN Normal" panose="020B0400000000000000" pitchFamily="34" charset="-128"/>
              </a:rPr>
              <a:t>•</a:t>
            </a:r>
            <a:r>
              <a:rPr lang="zh-CN" altLang="en-US" sz="1100" dirty="0">
                <a:solidFill>
                  <a:schemeClr val="bg1"/>
                </a:solidFill>
                <a:latin typeface="Source Han Sans CN Normal" panose="020B0400000000000000" pitchFamily="34" charset="-128"/>
                <a:ea typeface="Source Han Sans CN Normal" panose="020B0400000000000000" pitchFamily="34" charset="-128"/>
              </a:rPr>
              <a:t>电芯工厂</a:t>
            </a:r>
            <a:r>
              <a:rPr lang="zh-CN" altLang="en-US" sz="1100" dirty="0" smtClean="0">
                <a:solidFill>
                  <a:schemeClr val="bg1"/>
                </a:solidFill>
                <a:latin typeface="Source Han Sans CN Normal" panose="020B0400000000000000" pitchFamily="34" charset="-128"/>
                <a:ea typeface="Source Han Sans CN Normal" panose="020B0400000000000000" pitchFamily="34" charset="-128"/>
              </a:rPr>
              <a:t>（</a:t>
            </a:r>
            <a:r>
              <a:rPr lang="en-US" altLang="zh-CN" sz="1100" dirty="0" smtClean="0">
                <a:solidFill>
                  <a:schemeClr val="bg1"/>
                </a:solidFill>
                <a:latin typeface="Source Han Sans CN Normal" panose="020B0400000000000000" pitchFamily="34" charset="-128"/>
                <a:ea typeface="Source Han Sans CN Normal" panose="020B0400000000000000" pitchFamily="34" charset="-128"/>
              </a:rPr>
              <a:t>2023</a:t>
            </a:r>
            <a:r>
              <a:rPr lang="zh-CN" altLang="en-US" sz="1100" dirty="0" smtClean="0">
                <a:solidFill>
                  <a:schemeClr val="bg1"/>
                </a:solidFill>
                <a:latin typeface="Source Han Sans CN Normal" panose="020B0400000000000000" pitchFamily="34" charset="-128"/>
                <a:ea typeface="Source Han Sans CN Normal" panose="020B0400000000000000" pitchFamily="34" charset="-128"/>
              </a:rPr>
              <a:t>投产）</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24633" name="矩形 11"/>
          <p:cNvSpPr>
            <a:spLocks noChangeArrowheads="1"/>
          </p:cNvSpPr>
          <p:nvPr/>
        </p:nvSpPr>
        <p:spPr bwMode="auto">
          <a:xfrm>
            <a:off x="6286441" y="4074799"/>
            <a:ext cx="2809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fontAlgn="auto" hangingPunct="1">
              <a:lnSpc>
                <a:spcPct val="100000"/>
              </a:lnSpc>
              <a:spcBef>
                <a:spcPts val="0"/>
              </a:spcBef>
              <a:spcAft>
                <a:spcPts val="0"/>
              </a:spcAft>
              <a:buFontTx/>
              <a:buNone/>
              <a:defRPr/>
            </a:pPr>
            <a:r>
              <a:rPr lang="zh-CN" altLang="en-US" sz="1200" dirty="0">
                <a:solidFill>
                  <a:schemeClr val="bg1">
                    <a:lumMod val="95000"/>
                  </a:schemeClr>
                </a:solidFill>
                <a:latin typeface="Source Han Sans CN Normal" panose="020B0400000000000000" pitchFamily="34" charset="-128"/>
                <a:ea typeface="Source Han Sans CN Normal" panose="020B0400000000000000" pitchFamily="34" charset="-128"/>
              </a:rPr>
              <a:t>长三角</a:t>
            </a:r>
            <a:r>
              <a:rPr lang="zh-CN" altLang="en-US"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地区生产基地</a:t>
            </a:r>
            <a:endParaRPr lang="en-US" altLang="zh-CN" sz="1200" dirty="0" smtClean="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fontAlgn="auto" hangingPunct="1">
              <a:lnSpc>
                <a:spcPct val="100000"/>
              </a:lnSpc>
              <a:spcBef>
                <a:spcPts val="0"/>
              </a:spcBef>
              <a:spcAft>
                <a:spcPts val="0"/>
              </a:spcAft>
              <a:buFontTx/>
              <a:buNone/>
              <a:defRPr/>
            </a:pPr>
            <a:r>
              <a:rPr lang="zh-CN" altLang="en-US"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常州</a:t>
            </a:r>
            <a:endParaRPr lang="en-US" altLang="zh-CN" sz="1200" dirty="0" smtClean="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fontAlgn="auto" hangingPunct="1">
              <a:lnSpc>
                <a:spcPct val="100000"/>
              </a:lnSpc>
              <a:spcBef>
                <a:spcPts val="0"/>
              </a:spcBef>
              <a:spcAft>
                <a:spcPts val="0"/>
              </a:spcAft>
              <a:buFontTx/>
              <a:buNone/>
              <a:defRPr/>
            </a:pPr>
            <a:r>
              <a:rPr lang="zh-CN" altLang="en-US"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湖州</a:t>
            </a:r>
            <a:endParaRPr lang="en-US" altLang="zh-CN" sz="1200" dirty="0" smtClean="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fontAlgn="auto" hangingPunct="1">
              <a:lnSpc>
                <a:spcPct val="100000"/>
              </a:lnSpc>
              <a:spcBef>
                <a:spcPts val="0"/>
              </a:spcBef>
              <a:spcAft>
                <a:spcPts val="0"/>
              </a:spcAft>
              <a:buFontTx/>
              <a:buNone/>
              <a:defRPr/>
            </a:pPr>
            <a:r>
              <a:rPr lang="zh-CN" altLang="en-US"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马鞍山</a:t>
            </a:r>
            <a:endParaRPr lang="en-US" altLang="zh-CN" sz="1200" dirty="0" smtClean="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fontAlgn="auto" hangingPunct="1">
              <a:lnSpc>
                <a:spcPct val="100000"/>
              </a:lnSpc>
              <a:spcBef>
                <a:spcPts val="0"/>
              </a:spcBef>
              <a:spcAft>
                <a:spcPts val="0"/>
              </a:spcAft>
              <a:buFontTx/>
              <a:buNone/>
              <a:defRPr/>
            </a:pPr>
            <a:r>
              <a:rPr lang="zh-CN" altLang="en-US" sz="1200" dirty="0" smtClean="0">
                <a:solidFill>
                  <a:schemeClr val="bg1">
                    <a:lumMod val="95000"/>
                  </a:schemeClr>
                </a:solidFill>
                <a:latin typeface="Source Han Sans CN Normal" panose="020B0400000000000000" pitchFamily="34" charset="-128"/>
                <a:ea typeface="Source Han Sans CN Normal" panose="020B0400000000000000" pitchFamily="34" charset="-128"/>
              </a:rPr>
              <a:t>南京溧水</a:t>
            </a:r>
            <a:endParaRPr lang="en-US" altLang="zh-CN" sz="1200" dirty="0">
              <a:solidFill>
                <a:schemeClr val="bg1">
                  <a:lumMod val="95000"/>
                </a:schemeClr>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endParaRPr lang="en-US" altLang="zh-CN" sz="1200" dirty="0">
              <a:solidFill>
                <a:srgbClr val="FFFFFF"/>
              </a:solidFill>
              <a:latin typeface="Source Han Sans CN Normal" panose="020B0400000000000000" pitchFamily="34" charset="-128"/>
              <a:ea typeface="Source Han Sans CN Normal" panose="020B0400000000000000" pitchFamily="34" charset="-128"/>
            </a:endParaRPr>
          </a:p>
        </p:txBody>
      </p:sp>
      <p:sp>
        <p:nvSpPr>
          <p:cNvPr id="67" name="六边形 66"/>
          <p:cNvSpPr/>
          <p:nvPr/>
        </p:nvSpPr>
        <p:spPr>
          <a:xfrm>
            <a:off x="7921180" y="3715313"/>
            <a:ext cx="106363" cy="92075"/>
          </a:xfrm>
          <a:prstGeom prst="hexagon">
            <a:avLst/>
          </a:prstGeom>
          <a:solidFill>
            <a:srgbClr val="F1A639"/>
          </a:solidFill>
          <a:ln w="57150">
            <a:solidFill>
              <a:srgbClr val="F1A639"/>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66" name="文本框 1017"/>
          <p:cNvSpPr txBox="1">
            <a:spLocks noChangeArrowheads="1"/>
          </p:cNvSpPr>
          <p:nvPr/>
        </p:nvSpPr>
        <p:spPr bwMode="auto">
          <a:xfrm>
            <a:off x="9169355" y="4297344"/>
            <a:ext cx="15240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100" dirty="0">
                <a:solidFill>
                  <a:schemeClr val="bg1"/>
                </a:solidFill>
                <a:latin typeface="Source Han Sans CN Normal" panose="020B0400000000000000" pitchFamily="34" charset="-128"/>
                <a:ea typeface="Source Han Sans CN Normal" panose="020B0400000000000000" pitchFamily="34" charset="-128"/>
              </a:rPr>
              <a:t>•</a:t>
            </a:r>
            <a:r>
              <a:rPr lang="zh-CN" altLang="en-US" sz="1100" dirty="0">
                <a:solidFill>
                  <a:schemeClr val="bg1"/>
                </a:solidFill>
                <a:latin typeface="Source Han Sans CN Normal" panose="020B0400000000000000" pitchFamily="34" charset="-128"/>
                <a:ea typeface="Source Han Sans CN Normal" panose="020B0400000000000000" pitchFamily="34" charset="-128"/>
              </a:rPr>
              <a:t>深圳创新中心</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a:p>
            <a:pPr eaLnBrk="1" hangingPunct="1">
              <a:lnSpc>
                <a:spcPct val="100000"/>
              </a:lnSpc>
              <a:spcBef>
                <a:spcPct val="0"/>
              </a:spcBef>
              <a:buFontTx/>
              <a:buNone/>
            </a:pPr>
            <a:r>
              <a:rPr lang="zh-CN" altLang="en-US" sz="1100" dirty="0">
                <a:solidFill>
                  <a:schemeClr val="bg1"/>
                </a:solidFill>
                <a:latin typeface="Source Han Sans CN Normal" panose="020B0400000000000000" pitchFamily="34" charset="-128"/>
                <a:ea typeface="Source Han Sans CN Normal" panose="020B0400000000000000" pitchFamily="34" charset="-128"/>
              </a:rPr>
              <a:t>  创新技术研发</a:t>
            </a:r>
            <a:endParaRPr lang="en-US" altLang="zh-CN" sz="11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73" name="六边形 72"/>
          <p:cNvSpPr/>
          <p:nvPr/>
        </p:nvSpPr>
        <p:spPr>
          <a:xfrm>
            <a:off x="7434155" y="3553316"/>
            <a:ext cx="106363" cy="92075"/>
          </a:xfrm>
          <a:prstGeom prst="hexagon">
            <a:avLst/>
          </a:prstGeom>
          <a:solidFill>
            <a:srgbClr val="00B050"/>
          </a:solidFill>
          <a:ln w="57150">
            <a:solidFill>
              <a:srgbClr val="00B050"/>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8041" rIns="38041" anchor="ctr"/>
          <a:lstStyle/>
          <a:p>
            <a:pPr algn="ctr" defTabSz="618490" eaLnBrk="1" fontAlgn="auto" hangingPunct="1">
              <a:spcBef>
                <a:spcPts val="0"/>
              </a:spcBef>
              <a:spcAft>
                <a:spcPts val="0"/>
              </a:spcAft>
              <a:defRPr/>
            </a:pPr>
            <a:endParaRPr lang="zh-CN" altLang="en-US" sz="9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75" name="矩形 74"/>
          <p:cNvSpPr/>
          <p:nvPr/>
        </p:nvSpPr>
        <p:spPr>
          <a:xfrm>
            <a:off x="8983740" y="1350257"/>
            <a:ext cx="1637650" cy="480131"/>
          </a:xfrm>
          <a:prstGeom prst="rect">
            <a:avLst/>
          </a:prstGeom>
        </p:spPr>
        <p:txBody>
          <a:bodyPr wrap="square">
            <a:spAutoFit/>
          </a:bodyPr>
          <a:lstStyle/>
          <a:p>
            <a:pPr algn="ctr" eaLnBrk="1" fontAlgn="auto" hangingPunct="1">
              <a:lnSpc>
                <a:spcPct val="140000"/>
              </a:lnSpc>
              <a:spcBef>
                <a:spcPts val="0"/>
              </a:spcBef>
              <a:spcAft>
                <a:spcPts val="0"/>
              </a:spcAft>
              <a:defRPr/>
            </a:pPr>
            <a:r>
              <a:rPr lang="en-US" altLang="zh-CN" b="1" dirty="0">
                <a:solidFill>
                  <a:srgbClr val="F3A539"/>
                </a:solidFill>
                <a:effectLst>
                  <a:outerShdw blurRad="50800" dist="38100" dir="5400000" algn="t" rotWithShape="0">
                    <a:prstClr val="black">
                      <a:alpha val="40000"/>
                    </a:prstClr>
                  </a:outerShdw>
                </a:effectLst>
                <a:latin typeface="优设标题黑" panose="00000500000000000000" pitchFamily="2" charset="-122"/>
                <a:ea typeface="优设标题黑" panose="00000500000000000000" pitchFamily="2" charset="-122"/>
                <a:cs typeface="Myriad Arabic" panose="01010101010101010101" pitchFamily="50" charset="-78"/>
              </a:rPr>
              <a:t>7</a:t>
            </a:r>
            <a:r>
              <a:rPr lang="zh-CN" altLang="en-US" b="1" dirty="0">
                <a:solidFill>
                  <a:srgbClr val="F3A539"/>
                </a:solidFill>
                <a:effectLst>
                  <a:outerShdw blurRad="50800" dist="38100" dir="5400000" algn="t" rotWithShape="0">
                    <a:prstClr val="black">
                      <a:alpha val="40000"/>
                    </a:prstClr>
                  </a:outerShdw>
                </a:effectLst>
                <a:latin typeface="优设标题黑" panose="00000500000000000000" pitchFamily="2" charset="-122"/>
                <a:ea typeface="优设标题黑" panose="00000500000000000000" pitchFamily="2" charset="-122"/>
                <a:cs typeface="Myriad Arabic" panose="01010101010101010101" pitchFamily="50" charset="-78"/>
              </a:rPr>
              <a:t>大研发中心</a:t>
            </a:r>
            <a:endParaRPr lang="en-US" altLang="zh-CN" b="1" dirty="0">
              <a:solidFill>
                <a:srgbClr val="F3A539"/>
              </a:solidFill>
              <a:effectLst>
                <a:outerShdw blurRad="50800" dist="38100" dir="5400000" algn="t" rotWithShape="0">
                  <a:prstClr val="black">
                    <a:alpha val="40000"/>
                  </a:prstClr>
                </a:outerShdw>
              </a:effectLst>
              <a:latin typeface="优设标题黑" panose="00000500000000000000" pitchFamily="2" charset="-122"/>
              <a:ea typeface="优设标题黑" panose="00000500000000000000" pitchFamily="2" charset="-122"/>
              <a:cs typeface="Myriad Arabic" panose="01010101010101010101" pitchFamily="50" charset="-78"/>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图片占位符 36"/>
          <p:cNvPicPr>
            <a:picLocks noChangeAspect="1" noChangeArrowheads="1"/>
          </p:cNvPicPr>
          <p:nvPr/>
        </p:nvPicPr>
        <p:blipFill>
          <a:blip r:embed="rId1">
            <a:extLst>
              <a:ext uri="{28A0092B-C50C-407E-A947-70E740481C1C}">
                <a14:useLocalDpi xmlns:a14="http://schemas.microsoft.com/office/drawing/2010/main" val="0"/>
              </a:ext>
            </a:extLst>
          </a:blip>
          <a:srcRect t="8498"/>
          <a:stretch>
            <a:fillRect/>
          </a:stretch>
        </p:blipFill>
        <p:spPr bwMode="auto">
          <a:xfrm>
            <a:off x="-20638" y="0"/>
            <a:ext cx="12241213"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4093" y="4654669"/>
            <a:ext cx="12240669" cy="2230241"/>
          </a:xfrm>
          <a:prstGeom prst="rect">
            <a:avLst/>
          </a:prstGeom>
          <a:gradFill>
            <a:gsLst>
              <a:gs pos="34000">
                <a:srgbClr val="002060">
                  <a:alpha val="98000"/>
                </a:srgbClr>
              </a:gs>
              <a:gs pos="20000">
                <a:srgbClr val="002060">
                  <a:alpha val="58000"/>
                </a:srgbClr>
              </a:gs>
              <a:gs pos="10000">
                <a:srgbClr val="002060">
                  <a:alpha val="33000"/>
                </a:srgbClr>
              </a:gs>
              <a:gs pos="0">
                <a:srgbClr val="002060">
                  <a:alpha val="0"/>
                </a:srgbClr>
              </a:gs>
              <a:gs pos="71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a:p>
        </p:txBody>
      </p:sp>
      <p:sp>
        <p:nvSpPr>
          <p:cNvPr id="11" name="矩形 10"/>
          <p:cNvSpPr/>
          <p:nvPr/>
        </p:nvSpPr>
        <p:spPr>
          <a:xfrm rot="10800000">
            <a:off x="0" y="4465638"/>
            <a:ext cx="12233275" cy="2419350"/>
          </a:xfrm>
          <a:prstGeom prst="rect">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a:p>
        </p:txBody>
      </p:sp>
      <p:sp>
        <p:nvSpPr>
          <p:cNvPr id="6" name="文本占位符 5"/>
          <p:cNvSpPr>
            <a:spLocks noGrp="1"/>
          </p:cNvSpPr>
          <p:nvPr>
            <p:ph type="body" sz="quarter" idx="4294967295"/>
          </p:nvPr>
        </p:nvSpPr>
        <p:spPr>
          <a:xfrm>
            <a:off x="8402638" y="5214938"/>
            <a:ext cx="3035300" cy="1143000"/>
          </a:xfrm>
        </p:spPr>
        <p:txBody>
          <a:bodyPr rtlCol="0">
            <a:normAutofit fontScale="92500" lnSpcReduction="20000"/>
          </a:bodyPr>
          <a:lstStyle/>
          <a:p>
            <a:pPr marL="0" indent="0" algn="ctr" eaLnBrk="1" fontAlgn="auto" hangingPunct="1">
              <a:spcAft>
                <a:spcPts val="0"/>
              </a:spcAft>
              <a:buFont typeface="Arial" panose="020B0604020202020204" pitchFamily="34" charset="0"/>
              <a:buNone/>
              <a:defRPr/>
            </a:pPr>
            <a:r>
              <a:rPr lang="en-US" altLang="zh-CN" b="1" dirty="0">
                <a:solidFill>
                  <a:srgbClr val="F1A639"/>
                </a:solidFill>
                <a:latin typeface="Impact" panose="020B0806030902050204" pitchFamily="34" charset="0"/>
                <a:ea typeface="微软雅黑" panose="020B0503020204020204" pitchFamily="34" charset="-122"/>
              </a:rPr>
              <a:t>8</a:t>
            </a:r>
            <a:r>
              <a:rPr lang="zh-CN" altLang="en-US" sz="1800" dirty="0">
                <a:solidFill>
                  <a:srgbClr val="F1A639"/>
                </a:solidFill>
                <a:latin typeface="Impact" panose="020B0806030902050204" pitchFamily="34" charset="0"/>
                <a:ea typeface="微软雅黑" panose="020B0503020204020204" pitchFamily="34" charset="-122"/>
              </a:rPr>
              <a:t>大</a:t>
            </a:r>
            <a:endParaRPr lang="en-US" altLang="zh-CN" sz="1800" dirty="0">
              <a:solidFill>
                <a:srgbClr val="F1A639"/>
              </a:solidFill>
              <a:latin typeface="Impact" panose="020B0806030902050204" pitchFamily="34" charset="0"/>
              <a:ea typeface="微软雅黑" panose="020B0503020204020204" pitchFamily="34" charset="-122"/>
            </a:endParaRPr>
          </a:p>
          <a:p>
            <a:pPr marL="0" indent="0" algn="ctr" eaLnBrk="1" hangingPunct="1">
              <a:lnSpc>
                <a:spcPct val="110000"/>
              </a:lnSpc>
              <a:buNone/>
              <a:defRPr/>
            </a:pPr>
            <a:r>
              <a:rPr lang="zh-CN" altLang="en-US" sz="1700" dirty="0">
                <a:solidFill>
                  <a:schemeClr val="bg1"/>
                </a:solidFill>
                <a:latin typeface="Heiti SC Light" panose="02000000000000000000" pitchFamily="2" charset="-128"/>
                <a:ea typeface="Heiti SC Light" panose="02000000000000000000" pitchFamily="2" charset="-128"/>
              </a:rPr>
              <a:t>功能试验室</a:t>
            </a:r>
            <a:endParaRPr lang="en-US" altLang="zh-CN" sz="1700" dirty="0">
              <a:solidFill>
                <a:schemeClr val="bg1"/>
              </a:solidFill>
              <a:latin typeface="Heiti SC Light" panose="02000000000000000000" pitchFamily="2" charset="-128"/>
              <a:ea typeface="Heiti SC Light" panose="02000000000000000000" pitchFamily="2" charset="-128"/>
            </a:endParaRPr>
          </a:p>
          <a:p>
            <a:pPr marL="0" indent="0" algn="ctr" eaLnBrk="1" hangingPunct="1">
              <a:lnSpc>
                <a:spcPct val="110000"/>
              </a:lnSpc>
              <a:buNone/>
              <a:defRPr/>
            </a:pPr>
            <a:r>
              <a:rPr lang="zh-CN" altLang="en-US" sz="1700" dirty="0">
                <a:solidFill>
                  <a:schemeClr val="bg1"/>
                </a:solidFill>
                <a:latin typeface="Heiti SC Light" panose="02000000000000000000" pitchFamily="2" charset="-128"/>
                <a:ea typeface="Heiti SC Light" panose="02000000000000000000" pitchFamily="2" charset="-128"/>
              </a:rPr>
              <a:t>全面投入使用</a:t>
            </a:r>
            <a:endParaRPr lang="zh-CN" altLang="en-US" sz="1700" dirty="0">
              <a:solidFill>
                <a:schemeClr val="bg1"/>
              </a:solidFill>
              <a:latin typeface="Heiti SC Light" panose="02000000000000000000" pitchFamily="2" charset="-128"/>
              <a:ea typeface="Heiti SC Light" panose="02000000000000000000" pitchFamily="2" charset="-128"/>
            </a:endParaRPr>
          </a:p>
        </p:txBody>
      </p:sp>
      <p:sp>
        <p:nvSpPr>
          <p:cNvPr id="9" name="平行四边形 8"/>
          <p:cNvSpPr/>
          <p:nvPr/>
        </p:nvSpPr>
        <p:spPr>
          <a:xfrm>
            <a:off x="562240" y="5261475"/>
            <a:ext cx="4450612" cy="617399"/>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p>
        </p:txBody>
      </p:sp>
      <p:sp>
        <p:nvSpPr>
          <p:cNvPr id="12" name="矩形 11"/>
          <p:cNvSpPr/>
          <p:nvPr/>
        </p:nvSpPr>
        <p:spPr>
          <a:xfrm>
            <a:off x="741440" y="5372256"/>
            <a:ext cx="4276992" cy="461665"/>
          </a:xfrm>
          <a:prstGeom prst="rect">
            <a:avLst/>
          </a:prstGeom>
        </p:spPr>
        <p:txBody>
          <a:bodyPr wrap="square">
            <a:spAutoFit/>
          </a:bodyPr>
          <a:lstStyle/>
          <a:p>
            <a:pPr eaLnBrk="1" fontAlgn="auto" hangingPunct="1">
              <a:spcBef>
                <a:spcPts val="0"/>
              </a:spcBef>
              <a:spcAft>
                <a:spcPts val="0"/>
              </a:spcAft>
              <a:defRPr/>
            </a:pPr>
            <a:r>
              <a:rPr lang="zh-CN" altLang="en-US"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保定研发中心</a:t>
            </a:r>
            <a:endParaRPr lang="en-US" altLang="zh-CN"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
        <p:nvSpPr>
          <p:cNvPr id="63499" name="文本占位符 8"/>
          <p:cNvSpPr txBox="1">
            <a:spLocks noChangeArrowheads="1"/>
          </p:cNvSpPr>
          <p:nvPr/>
        </p:nvSpPr>
        <p:spPr bwMode="auto">
          <a:xfrm>
            <a:off x="3970338" y="5214938"/>
            <a:ext cx="28940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dirty="0">
                <a:solidFill>
                  <a:srgbClr val="F1A639"/>
                </a:solidFill>
                <a:latin typeface="Impact" panose="020B0806030902050204" pitchFamily="34" charset="0"/>
                <a:ea typeface="微软雅黑" panose="020B0503020204020204" pitchFamily="34" charset="-122"/>
              </a:rPr>
              <a:t>2016</a:t>
            </a:r>
            <a:r>
              <a:rPr lang="zh-CN" altLang="en-US" sz="1800" dirty="0">
                <a:solidFill>
                  <a:srgbClr val="F1A639"/>
                </a:solidFill>
                <a:latin typeface="微软雅黑" panose="020B0503020204020204" pitchFamily="34" charset="-122"/>
                <a:ea typeface="微软雅黑" panose="020B0503020204020204" pitchFamily="34" charset="-122"/>
              </a:rPr>
              <a:t>年</a:t>
            </a:r>
            <a:r>
              <a:rPr lang="en-US" altLang="zh-CN" dirty="0">
                <a:solidFill>
                  <a:srgbClr val="F1A639"/>
                </a:solidFill>
                <a:latin typeface="Impact" panose="020B0806030902050204" pitchFamily="34" charset="0"/>
                <a:ea typeface="微软雅黑" panose="020B0503020204020204" pitchFamily="34" charset="-122"/>
              </a:rPr>
              <a:t>11</a:t>
            </a:r>
            <a:r>
              <a:rPr lang="zh-CN" altLang="en-US" sz="1800" dirty="0">
                <a:solidFill>
                  <a:srgbClr val="F1A639"/>
                </a:solidFill>
                <a:latin typeface="微软雅黑" panose="020B0503020204020204" pitchFamily="34" charset="-122"/>
                <a:ea typeface="微软雅黑" panose="020B0503020204020204" pitchFamily="34" charset="-122"/>
              </a:rPr>
              <a:t>月</a:t>
            </a:r>
            <a:endParaRPr lang="en-US" altLang="zh-CN" sz="1800" dirty="0">
              <a:solidFill>
                <a:srgbClr val="F1A639"/>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zh-CN" altLang="en-US" sz="1600" dirty="0">
                <a:solidFill>
                  <a:schemeClr val="bg1"/>
                </a:solidFill>
                <a:latin typeface="Heiti SC Light" panose="02000000000000000000" pitchFamily="2" charset="-128"/>
                <a:ea typeface="Heiti SC Light" panose="02000000000000000000" pitchFamily="2" charset="-128"/>
              </a:rPr>
              <a:t>始建于</a:t>
            </a:r>
            <a:endParaRPr lang="en-US" altLang="zh-CN" sz="1600" dirty="0">
              <a:solidFill>
                <a:schemeClr val="bg1"/>
              </a:solidFill>
              <a:latin typeface="Heiti SC Light" panose="02000000000000000000" pitchFamily="2" charset="-128"/>
              <a:ea typeface="Heiti SC Light" panose="02000000000000000000" pitchFamily="2" charset="-128"/>
            </a:endParaRPr>
          </a:p>
        </p:txBody>
      </p:sp>
      <p:sp>
        <p:nvSpPr>
          <p:cNvPr id="63500" name="文本占位符 8"/>
          <p:cNvSpPr txBox="1">
            <a:spLocks noChangeArrowheads="1"/>
          </p:cNvSpPr>
          <p:nvPr/>
        </p:nvSpPr>
        <p:spPr bwMode="auto">
          <a:xfrm>
            <a:off x="7675563" y="5214938"/>
            <a:ext cx="16224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b="1" dirty="0">
                <a:solidFill>
                  <a:srgbClr val="F1A639"/>
                </a:solidFill>
                <a:latin typeface="Impact" panose="020B0806030902050204" pitchFamily="34" charset="0"/>
                <a:ea typeface="微软雅黑" panose="020B0503020204020204" pitchFamily="34" charset="-122"/>
              </a:rPr>
              <a:t>7</a:t>
            </a:r>
            <a:r>
              <a:rPr lang="zh-CN" altLang="zh-CN" sz="1800" dirty="0">
                <a:solidFill>
                  <a:srgbClr val="F1A639"/>
                </a:solidFill>
                <a:latin typeface="Impact" panose="020B0806030902050204" pitchFamily="34" charset="0"/>
                <a:ea typeface="微软雅黑" panose="020B0503020204020204" pitchFamily="34" charset="-122"/>
              </a:rPr>
              <a:t>亿元</a:t>
            </a:r>
            <a:endParaRPr lang="en-US" altLang="zh-CN" sz="1800" dirty="0">
              <a:solidFill>
                <a:srgbClr val="F1A639"/>
              </a:solidFill>
              <a:latin typeface="Impact" panose="020B0806030902050204" pitchFamily="34" charset="0"/>
              <a:ea typeface="微软雅黑" panose="020B0503020204020204" pitchFamily="34" charset="-122"/>
            </a:endParaRPr>
          </a:p>
          <a:p>
            <a:pPr algn="ctr" eaLnBrk="1" hangingPunct="1">
              <a:buNone/>
            </a:pPr>
            <a:r>
              <a:rPr lang="zh-CN" altLang="zh-CN" sz="1600" dirty="0">
                <a:solidFill>
                  <a:schemeClr val="bg1"/>
                </a:solidFill>
                <a:latin typeface="Heiti SC Light" panose="02000000000000000000" pitchFamily="2" charset="-128"/>
                <a:ea typeface="Heiti SC Light" panose="02000000000000000000" pitchFamily="2" charset="-128"/>
              </a:rPr>
              <a:t>投资</a:t>
            </a:r>
            <a:endParaRPr lang="en-US" altLang="zh-CN" sz="1600" dirty="0">
              <a:solidFill>
                <a:schemeClr val="bg1"/>
              </a:solidFill>
              <a:latin typeface="Heiti SC Light" panose="02000000000000000000" pitchFamily="2" charset="-128"/>
              <a:ea typeface="Heiti SC Light" panose="02000000000000000000" pitchFamily="2" charset="-128"/>
            </a:endParaRPr>
          </a:p>
          <a:p>
            <a:pPr algn="ctr" eaLnBrk="1" hangingPunct="1">
              <a:buFont typeface="Arial" panose="020B0604020202020204" pitchFamily="34" charset="0"/>
              <a:buNone/>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3501" name="文本占位符 8"/>
          <p:cNvSpPr txBox="1">
            <a:spLocks noChangeArrowheads="1"/>
          </p:cNvSpPr>
          <p:nvPr/>
        </p:nvSpPr>
        <p:spPr bwMode="auto">
          <a:xfrm>
            <a:off x="6324600" y="5214938"/>
            <a:ext cx="15081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dirty="0">
                <a:solidFill>
                  <a:srgbClr val="F1A639"/>
                </a:solidFill>
                <a:latin typeface="Impact" panose="020B0806030902050204" pitchFamily="34" charset="0"/>
                <a:ea typeface="微软雅黑" panose="020B0503020204020204" pitchFamily="34" charset="-122"/>
              </a:rPr>
              <a:t>106</a:t>
            </a:r>
            <a:r>
              <a:rPr lang="zh-CN" altLang="en-US" sz="1800" dirty="0">
                <a:solidFill>
                  <a:srgbClr val="F1A639"/>
                </a:solidFill>
                <a:latin typeface="Impact" panose="020B0806030902050204" pitchFamily="34" charset="0"/>
                <a:ea typeface="微软雅黑" panose="020B0503020204020204" pitchFamily="34" charset="-122"/>
              </a:rPr>
              <a:t>亩</a:t>
            </a:r>
            <a:endParaRPr lang="en-US" altLang="zh-CN" sz="1800" dirty="0">
              <a:solidFill>
                <a:srgbClr val="F1A639"/>
              </a:solidFill>
              <a:latin typeface="Impact" panose="020B0806030902050204" pitchFamily="34" charset="0"/>
              <a:ea typeface="微软雅黑" panose="020B0503020204020204" pitchFamily="34" charset="-122"/>
            </a:endParaRPr>
          </a:p>
          <a:p>
            <a:pPr algn="ctr" eaLnBrk="1" hangingPunct="1">
              <a:buNone/>
            </a:pPr>
            <a:r>
              <a:rPr lang="zh-CN" altLang="en-US" sz="1600" dirty="0">
                <a:solidFill>
                  <a:schemeClr val="bg1"/>
                </a:solidFill>
                <a:latin typeface="Heiti SC Light" panose="02000000000000000000" pitchFamily="2" charset="-128"/>
                <a:ea typeface="Heiti SC Light" panose="02000000000000000000" pitchFamily="2" charset="-128"/>
              </a:rPr>
              <a:t>占地面积</a:t>
            </a:r>
            <a:endParaRPr lang="en-US" altLang="zh-CN" sz="1600" dirty="0">
              <a:solidFill>
                <a:schemeClr val="bg1"/>
              </a:solidFill>
              <a:latin typeface="Heiti SC Light" panose="02000000000000000000" pitchFamily="2" charset="-128"/>
              <a:ea typeface="Heiti SC Light" panose="02000000000000000000" pitchFamily="2" charset="-128"/>
            </a:endParaRPr>
          </a:p>
        </p:txBody>
      </p:sp>
      <p:pic>
        <p:nvPicPr>
          <p:cNvPr id="63503"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00100" y="407988"/>
            <a:ext cx="10933113" cy="50831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a:p>
        </p:txBody>
      </p:sp>
      <p:sp>
        <p:nvSpPr>
          <p:cNvPr id="17" name="矩形 16"/>
          <p:cNvSpPr/>
          <p:nvPr/>
        </p:nvSpPr>
        <p:spPr>
          <a:xfrm>
            <a:off x="800100" y="417513"/>
            <a:ext cx="10933113" cy="50831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a:p>
        </p:txBody>
      </p:sp>
      <p:pic>
        <p:nvPicPr>
          <p:cNvPr id="65539" name="Grafik 8"/>
          <p:cNvPicPr>
            <a:picLocks noChangeAspect="1" noChangeArrowheads="1"/>
          </p:cNvPicPr>
          <p:nvPr/>
        </p:nvPicPr>
        <p:blipFill>
          <a:blip r:embed="rId1">
            <a:extLst>
              <a:ext uri="{28A0092B-C50C-407E-A947-70E740481C1C}">
                <a14:useLocalDpi xmlns:a14="http://schemas.microsoft.com/office/drawing/2010/main" val="0"/>
              </a:ext>
            </a:extLst>
          </a:blip>
          <a:srcRect t="5475"/>
          <a:stretch>
            <a:fillRect/>
          </a:stretch>
        </p:blipFill>
        <p:spPr bwMode="auto">
          <a:xfrm>
            <a:off x="0" y="0"/>
            <a:ext cx="12212638"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p:cNvSpPr/>
          <p:nvPr/>
        </p:nvSpPr>
        <p:spPr>
          <a:xfrm>
            <a:off x="-22030" y="4016830"/>
            <a:ext cx="12240669" cy="2841170"/>
          </a:xfrm>
          <a:prstGeom prst="rect">
            <a:avLst/>
          </a:prstGeom>
          <a:gradFill>
            <a:gsLst>
              <a:gs pos="34000">
                <a:srgbClr val="002060">
                  <a:alpha val="98000"/>
                </a:srgbClr>
              </a:gs>
              <a:gs pos="20000">
                <a:srgbClr val="002060">
                  <a:alpha val="58000"/>
                </a:srgbClr>
              </a:gs>
              <a:gs pos="10000">
                <a:srgbClr val="002060">
                  <a:alpha val="33000"/>
                </a:srgbClr>
              </a:gs>
              <a:gs pos="0">
                <a:srgbClr val="002060">
                  <a:alpha val="0"/>
                </a:srgbClr>
              </a:gs>
              <a:gs pos="71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a:p>
        </p:txBody>
      </p:sp>
      <p:sp>
        <p:nvSpPr>
          <p:cNvPr id="24" name="矩形 23"/>
          <p:cNvSpPr/>
          <p:nvPr/>
        </p:nvSpPr>
        <p:spPr>
          <a:xfrm>
            <a:off x="3175" y="3957638"/>
            <a:ext cx="12231688" cy="2840037"/>
          </a:xfrm>
          <a:prstGeom prst="rect">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a:p>
        </p:txBody>
      </p:sp>
      <p:sp>
        <p:nvSpPr>
          <p:cNvPr id="25" name="平行四边形 24"/>
          <p:cNvSpPr/>
          <p:nvPr/>
        </p:nvSpPr>
        <p:spPr>
          <a:xfrm>
            <a:off x="611246" y="4927831"/>
            <a:ext cx="4450612" cy="617399"/>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p>
        </p:txBody>
      </p:sp>
      <p:sp>
        <p:nvSpPr>
          <p:cNvPr id="26" name="矩形 25"/>
          <p:cNvSpPr/>
          <p:nvPr/>
        </p:nvSpPr>
        <p:spPr>
          <a:xfrm>
            <a:off x="784866" y="5043222"/>
            <a:ext cx="4276992" cy="461665"/>
          </a:xfrm>
          <a:prstGeom prst="rect">
            <a:avLst/>
          </a:prstGeom>
        </p:spPr>
        <p:txBody>
          <a:bodyPr wrap="square">
            <a:spAutoFit/>
          </a:bodyPr>
          <a:lstStyle/>
          <a:p>
            <a:pPr eaLnBrk="1" fontAlgn="auto" hangingPunct="1">
              <a:spcBef>
                <a:spcPts val="0"/>
              </a:spcBef>
              <a:spcAft>
                <a:spcPts val="0"/>
              </a:spcAft>
            </a:pPr>
            <a:r>
              <a:rPr lang="zh-CN" altLang="en-US"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蜂巢能源全球锂电</a:t>
            </a:r>
            <a:r>
              <a:rPr lang="zh-CN" altLang="en-US" sz="240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创新中心</a:t>
            </a:r>
            <a:endParaRPr lang="en-US" altLang="zh-CN"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
        <p:nvSpPr>
          <p:cNvPr id="65551" name="文本占位符 8"/>
          <p:cNvSpPr txBox="1">
            <a:spLocks noChangeArrowheads="1"/>
          </p:cNvSpPr>
          <p:nvPr/>
        </p:nvSpPr>
        <p:spPr bwMode="auto">
          <a:xfrm>
            <a:off x="4110038" y="4379913"/>
            <a:ext cx="2894012"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dirty="0">
                <a:solidFill>
                  <a:srgbClr val="F1A639"/>
                </a:solidFill>
                <a:latin typeface="Impact" panose="020B0806030902050204" pitchFamily="34" charset="0"/>
                <a:ea typeface="微软雅黑" panose="020B0503020204020204" pitchFamily="34" charset="-122"/>
              </a:rPr>
              <a:t>2019</a:t>
            </a:r>
            <a:r>
              <a:rPr lang="zh-CN" altLang="en-US" sz="1800" dirty="0">
                <a:solidFill>
                  <a:srgbClr val="F1A639"/>
                </a:solidFill>
                <a:latin typeface="微软雅黑" panose="020B0503020204020204" pitchFamily="34" charset="-122"/>
                <a:ea typeface="微软雅黑" panose="020B0503020204020204" pitchFamily="34" charset="-122"/>
              </a:rPr>
              <a:t>年</a:t>
            </a:r>
            <a:r>
              <a:rPr lang="en-US" altLang="zh-CN" sz="1800" dirty="0">
                <a:solidFill>
                  <a:srgbClr val="F1A639"/>
                </a:solidFill>
                <a:latin typeface="Impact" panose="020B0806030902050204" pitchFamily="34" charset="0"/>
                <a:ea typeface="微软雅黑" panose="020B0503020204020204" pitchFamily="34" charset="-122"/>
              </a:rPr>
              <a:t>8</a:t>
            </a:r>
            <a:r>
              <a:rPr lang="zh-CN" altLang="en-US" sz="1800" dirty="0">
                <a:solidFill>
                  <a:srgbClr val="F1A639"/>
                </a:solidFill>
                <a:latin typeface="微软雅黑" panose="020B0503020204020204" pitchFamily="34" charset="-122"/>
                <a:ea typeface="微软雅黑" panose="020B0503020204020204" pitchFamily="34" charset="-122"/>
              </a:rPr>
              <a:t>月</a:t>
            </a:r>
            <a:endParaRPr lang="en-US" altLang="zh-CN" sz="1800" dirty="0">
              <a:solidFill>
                <a:srgbClr val="F1A639"/>
              </a:solidFill>
              <a:latin typeface="微软雅黑" panose="020B0503020204020204" pitchFamily="34" charset="-122"/>
              <a:ea typeface="微软雅黑" panose="020B0503020204020204" pitchFamily="34" charset="-122"/>
            </a:endParaRPr>
          </a:p>
          <a:p>
            <a:pPr algn="ctr" eaLnBrk="1" hangingPunct="1">
              <a:buNone/>
            </a:pPr>
            <a:r>
              <a:rPr lang="zh-CN" altLang="en-US" sz="1600" dirty="0">
                <a:solidFill>
                  <a:schemeClr val="bg1"/>
                </a:solidFill>
                <a:latin typeface="Heiti SC Light" panose="02000000000000000000" pitchFamily="2" charset="-128"/>
                <a:ea typeface="Heiti SC Light" panose="02000000000000000000" pitchFamily="2" charset="-128"/>
              </a:rPr>
              <a:t>始建于</a:t>
            </a:r>
            <a:endParaRPr lang="en-US" altLang="zh-CN" sz="1600" dirty="0">
              <a:solidFill>
                <a:schemeClr val="bg1"/>
              </a:solidFill>
              <a:latin typeface="Heiti SC Light" panose="02000000000000000000" pitchFamily="2" charset="-128"/>
              <a:ea typeface="Heiti SC Light" panose="02000000000000000000" pitchFamily="2" charset="-128"/>
            </a:endParaRPr>
          </a:p>
          <a:p>
            <a:pPr algn="ctr" eaLnBrk="1" hangingPunct="1">
              <a:buFont typeface="Arial" panose="020B0604020202020204" pitchFamily="34" charset="0"/>
              <a:buNone/>
            </a:pPr>
            <a:endParaRPr lang="en-US" altLang="zh-CN" sz="1600" b="1" dirty="0">
              <a:solidFill>
                <a:srgbClr val="F1A639"/>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en-US" altLang="zh-CN" dirty="0">
                <a:solidFill>
                  <a:srgbClr val="F1A639"/>
                </a:solidFill>
                <a:latin typeface="Impact" panose="020B0806030902050204" pitchFamily="34" charset="0"/>
                <a:ea typeface="微软雅黑" panose="020B0503020204020204" pitchFamily="34" charset="-122"/>
              </a:rPr>
              <a:t>212</a:t>
            </a:r>
            <a:r>
              <a:rPr lang="zh-CN" altLang="en-US" sz="1800" dirty="0">
                <a:solidFill>
                  <a:srgbClr val="F1A639"/>
                </a:solidFill>
                <a:latin typeface="Impact" panose="020B0806030902050204" pitchFamily="34" charset="0"/>
                <a:ea typeface="微软雅黑" panose="020B0503020204020204" pitchFamily="34" charset="-122"/>
              </a:rPr>
              <a:t>亩</a:t>
            </a:r>
            <a:endParaRPr lang="en-US" altLang="zh-CN" sz="1800" dirty="0">
              <a:solidFill>
                <a:srgbClr val="F1A639"/>
              </a:solidFill>
              <a:latin typeface="Impact" panose="020B0806030902050204" pitchFamily="34" charset="0"/>
              <a:ea typeface="微软雅黑" panose="020B0503020204020204" pitchFamily="34" charset="-122"/>
            </a:endParaRPr>
          </a:p>
          <a:p>
            <a:pPr algn="ctr" eaLnBrk="1" hangingPunct="1">
              <a:buNone/>
            </a:pPr>
            <a:r>
              <a:rPr lang="zh-CN" altLang="en-US" sz="1600" dirty="0">
                <a:solidFill>
                  <a:schemeClr val="bg1"/>
                </a:solidFill>
                <a:latin typeface="Heiti SC Light" panose="02000000000000000000" pitchFamily="2" charset="-128"/>
                <a:ea typeface="Heiti SC Light" panose="02000000000000000000" pitchFamily="2" charset="-128"/>
              </a:rPr>
              <a:t>占地</a:t>
            </a:r>
            <a:endParaRPr lang="en-US" altLang="zh-CN" sz="1600" dirty="0">
              <a:solidFill>
                <a:schemeClr val="bg1"/>
              </a:solidFill>
              <a:latin typeface="Heiti SC Light" panose="02000000000000000000" pitchFamily="2" charset="-128"/>
              <a:ea typeface="Heiti SC Light" panose="02000000000000000000" pitchFamily="2" charset="-128"/>
            </a:endParaRPr>
          </a:p>
        </p:txBody>
      </p:sp>
      <p:sp>
        <p:nvSpPr>
          <p:cNvPr id="65552" name="文本占位符 8"/>
          <p:cNvSpPr txBox="1">
            <a:spLocks noChangeArrowheads="1"/>
          </p:cNvSpPr>
          <p:nvPr/>
        </p:nvSpPr>
        <p:spPr bwMode="auto">
          <a:xfrm>
            <a:off x="6419850" y="4362450"/>
            <a:ext cx="28956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dirty="0">
                <a:solidFill>
                  <a:srgbClr val="F1A639"/>
                </a:solidFill>
                <a:latin typeface="Impact" panose="020B0806030902050204" pitchFamily="34" charset="0"/>
                <a:ea typeface="微软雅黑" panose="020B0503020204020204" pitchFamily="34" charset="-122"/>
              </a:rPr>
              <a:t>10</a:t>
            </a:r>
            <a:r>
              <a:rPr lang="zh-CN" altLang="en-US" sz="1800" dirty="0">
                <a:solidFill>
                  <a:srgbClr val="F1A639"/>
                </a:solidFill>
                <a:latin typeface="Impact" panose="020B0806030902050204" pitchFamily="34" charset="0"/>
                <a:ea typeface="微软雅黑" panose="020B0503020204020204" pitchFamily="34" charset="-122"/>
              </a:rPr>
              <a:t>万</a:t>
            </a:r>
            <a:r>
              <a:rPr lang="zh-CN" altLang="zh-CN" sz="1800" dirty="0">
                <a:solidFill>
                  <a:srgbClr val="F1A639"/>
                </a:solidFill>
                <a:latin typeface="Impact" panose="020B0806030902050204" pitchFamily="34" charset="0"/>
                <a:ea typeface="微软雅黑" panose="020B0503020204020204" pitchFamily="34" charset="-122"/>
              </a:rPr>
              <a:t>㎡</a:t>
            </a:r>
            <a:endParaRPr lang="en-US" altLang="zh-CN" sz="1800" dirty="0">
              <a:solidFill>
                <a:srgbClr val="F1A639"/>
              </a:solidFill>
              <a:latin typeface="Impact" panose="020B0806030902050204" pitchFamily="34" charset="0"/>
              <a:ea typeface="微软雅黑" panose="020B0503020204020204" pitchFamily="34" charset="-122"/>
            </a:endParaRPr>
          </a:p>
          <a:p>
            <a:pPr algn="ctr" eaLnBrk="1" hangingPunct="1">
              <a:buNone/>
            </a:pPr>
            <a:r>
              <a:rPr lang="zh-CN" altLang="en-US" sz="1600" dirty="0">
                <a:solidFill>
                  <a:schemeClr val="bg1"/>
                </a:solidFill>
                <a:latin typeface="Heiti SC Light" panose="02000000000000000000" pitchFamily="2" charset="-128"/>
                <a:ea typeface="Heiti SC Light" panose="02000000000000000000" pitchFamily="2" charset="-128"/>
              </a:rPr>
              <a:t>建筑面积</a:t>
            </a:r>
            <a:endParaRPr lang="en-US" altLang="zh-CN" sz="1600" dirty="0">
              <a:solidFill>
                <a:schemeClr val="bg1"/>
              </a:solidFill>
              <a:latin typeface="Heiti SC Light" panose="02000000000000000000" pitchFamily="2" charset="-128"/>
              <a:ea typeface="Heiti SC Light" panose="02000000000000000000" pitchFamily="2" charset="-128"/>
            </a:endParaRPr>
          </a:p>
          <a:p>
            <a:pPr algn="ctr" eaLnBrk="1" hangingPunct="1">
              <a:buFont typeface="Arial" panose="020B0604020202020204" pitchFamily="34" charset="0"/>
              <a:buNone/>
            </a:pPr>
            <a:endParaRPr lang="en-US" altLang="zh-CN" sz="1600" b="1" dirty="0">
              <a:solidFill>
                <a:srgbClr val="F1A639"/>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en-US" altLang="zh-CN" b="1" dirty="0">
                <a:solidFill>
                  <a:srgbClr val="F1A639"/>
                </a:solidFill>
                <a:latin typeface="Impact" panose="020B0806030902050204" pitchFamily="34" charset="0"/>
                <a:ea typeface="微软雅黑" panose="020B0503020204020204" pitchFamily="34" charset="-122"/>
              </a:rPr>
              <a:t>10</a:t>
            </a:r>
            <a:r>
              <a:rPr lang="zh-CN" altLang="zh-CN" sz="1800" dirty="0">
                <a:solidFill>
                  <a:srgbClr val="F1A639"/>
                </a:solidFill>
                <a:latin typeface="Impact" panose="020B0806030902050204" pitchFamily="34" charset="0"/>
                <a:ea typeface="微软雅黑" panose="020B0503020204020204" pitchFamily="34" charset="-122"/>
              </a:rPr>
              <a:t>亿元</a:t>
            </a:r>
            <a:endParaRPr lang="en-US" altLang="zh-CN" sz="1800" dirty="0">
              <a:solidFill>
                <a:srgbClr val="F1A639"/>
              </a:solidFill>
              <a:latin typeface="Impact" panose="020B0806030902050204" pitchFamily="34" charset="0"/>
              <a:ea typeface="微软雅黑" panose="020B0503020204020204" pitchFamily="34" charset="-122"/>
            </a:endParaRPr>
          </a:p>
          <a:p>
            <a:pPr algn="ctr" eaLnBrk="1" hangingPunct="1">
              <a:buNone/>
            </a:pPr>
            <a:r>
              <a:rPr lang="zh-CN" altLang="zh-CN" sz="1600" dirty="0">
                <a:solidFill>
                  <a:schemeClr val="bg1"/>
                </a:solidFill>
                <a:latin typeface="Heiti SC Light" panose="02000000000000000000" pitchFamily="2" charset="-128"/>
                <a:ea typeface="Heiti SC Light" panose="02000000000000000000" pitchFamily="2" charset="-128"/>
              </a:rPr>
              <a:t>投资</a:t>
            </a:r>
            <a:endParaRPr lang="en-US" altLang="zh-CN" sz="1600" dirty="0">
              <a:solidFill>
                <a:schemeClr val="bg1"/>
              </a:solidFill>
              <a:latin typeface="Heiti SC Light" panose="02000000000000000000" pitchFamily="2" charset="-128"/>
              <a:ea typeface="Heiti SC Light" panose="02000000000000000000" pitchFamily="2" charset="-128"/>
            </a:endParaRPr>
          </a:p>
          <a:p>
            <a:pPr algn="ctr" eaLnBrk="1" hangingPunct="1">
              <a:buFont typeface="Arial" panose="020B0604020202020204" pitchFamily="34" charset="0"/>
              <a:buNone/>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2" name="文本占位符 7"/>
          <p:cNvSpPr txBox="1"/>
          <p:nvPr/>
        </p:nvSpPr>
        <p:spPr>
          <a:xfrm>
            <a:off x="8802688" y="4306888"/>
            <a:ext cx="2876550" cy="191611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200000"/>
              </a:lnSpc>
              <a:spcAft>
                <a:spcPts val="0"/>
              </a:spcAft>
              <a:buFont typeface="Arial" panose="020B0604020202020204" pitchFamily="34" charset="0"/>
              <a:buNone/>
              <a:defRPr/>
            </a:pPr>
            <a:r>
              <a:rPr lang="zh-CN" altLang="en-US" sz="180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 </a:t>
            </a:r>
            <a:r>
              <a:rPr lang="en-US" altLang="zh-CN" sz="1800" dirty="0">
                <a:solidFill>
                  <a:srgbClr val="F1A639"/>
                </a:solidFill>
                <a:latin typeface="Heiti SC Light" panose="02000000000000000000" pitchFamily="2" charset="-128"/>
                <a:ea typeface="Heiti SC Light" panose="02000000000000000000" pitchFamily="2" charset="-128"/>
                <a:cs typeface="微软雅黑" panose="020B0503020204020204" pitchFamily="34" charset="-122"/>
              </a:rPr>
              <a:t>8</a:t>
            </a:r>
            <a:r>
              <a:rPr lang="zh-CN" altLang="en-US" sz="1800" dirty="0">
                <a:solidFill>
                  <a:srgbClr val="F1A639"/>
                </a:solidFill>
                <a:latin typeface="Heiti SC Light" panose="02000000000000000000" pitchFamily="2" charset="-128"/>
                <a:ea typeface="Heiti SC Light" panose="02000000000000000000" pitchFamily="2" charset="-128"/>
                <a:cs typeface="微软雅黑" panose="020B0503020204020204" pitchFamily="34" charset="-122"/>
              </a:rPr>
              <a:t>大</a:t>
            </a:r>
            <a:r>
              <a:rPr lang="zh-CN" altLang="en-US" sz="140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创新实验室，</a:t>
            </a:r>
            <a:endParaRPr lang="en-US" altLang="zh-CN" sz="140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endParaRPr>
          </a:p>
          <a:p>
            <a:pPr marL="0" indent="0" fontAlgn="auto">
              <a:lnSpc>
                <a:spcPct val="200000"/>
              </a:lnSpc>
              <a:spcAft>
                <a:spcPts val="0"/>
              </a:spcAft>
              <a:buFont typeface="Arial" panose="020B0604020202020204" pitchFamily="34" charset="0"/>
              <a:buNone/>
              <a:defRPr/>
            </a:pPr>
            <a:r>
              <a:rPr lang="zh-CN" altLang="en-US" sz="190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 </a:t>
            </a:r>
            <a:r>
              <a:rPr lang="en-US" altLang="zh-CN" sz="1900" dirty="0">
                <a:solidFill>
                  <a:srgbClr val="F1A639"/>
                </a:solidFill>
                <a:latin typeface="Heiti SC Light" panose="02000000000000000000" pitchFamily="2" charset="-128"/>
                <a:ea typeface="Heiti SC Light" panose="02000000000000000000" pitchFamily="2" charset="-128"/>
                <a:cs typeface="微软雅黑" panose="020B0503020204020204" pitchFamily="34" charset="-122"/>
              </a:rPr>
              <a:t>1</a:t>
            </a:r>
            <a:r>
              <a:rPr lang="zh-CN" altLang="en-US" sz="1900" dirty="0">
                <a:solidFill>
                  <a:srgbClr val="F1A639"/>
                </a:solidFill>
                <a:latin typeface="Heiti SC Light" panose="02000000000000000000" pitchFamily="2" charset="-128"/>
                <a:ea typeface="Heiti SC Light" panose="02000000000000000000" pitchFamily="2" charset="-128"/>
                <a:cs typeface="微软雅黑" panose="020B0503020204020204" pitchFamily="34" charset="-122"/>
              </a:rPr>
              <a:t>个</a:t>
            </a:r>
            <a:r>
              <a:rPr lang="zh-CN" altLang="en-US" sz="140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高精度高度自动化的中试基地</a:t>
            </a:r>
            <a:endParaRPr lang="en-US" altLang="zh-CN" sz="140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endParaRPr>
          </a:p>
          <a:p>
            <a:pPr marL="0" indent="0" fontAlgn="auto">
              <a:lnSpc>
                <a:spcPct val="200000"/>
              </a:lnSpc>
              <a:spcAft>
                <a:spcPts val="0"/>
              </a:spcAft>
              <a:buFont typeface="Arial" panose="020B0604020202020204" pitchFamily="34" charset="0"/>
              <a:buNone/>
              <a:defRPr/>
            </a:pPr>
            <a:r>
              <a:rPr lang="zh-CN" altLang="en-US" sz="190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 </a:t>
            </a:r>
            <a:r>
              <a:rPr lang="en-US" altLang="zh-CN" sz="1900" dirty="0">
                <a:solidFill>
                  <a:srgbClr val="F1A639"/>
                </a:solidFill>
                <a:latin typeface="Heiti SC Light" panose="02000000000000000000" pitchFamily="2" charset="-128"/>
                <a:ea typeface="Heiti SC Light" panose="02000000000000000000" pitchFamily="2" charset="-128"/>
                <a:cs typeface="微软雅黑" panose="020B0503020204020204" pitchFamily="34" charset="-122"/>
              </a:rPr>
              <a:t>1</a:t>
            </a:r>
            <a:r>
              <a:rPr lang="zh-CN" altLang="en-US" sz="1900" dirty="0">
                <a:solidFill>
                  <a:srgbClr val="F1A639"/>
                </a:solidFill>
                <a:latin typeface="Heiti SC Light" panose="02000000000000000000" pitchFamily="2" charset="-128"/>
                <a:ea typeface="Heiti SC Light" panose="02000000000000000000" pitchFamily="2" charset="-128"/>
                <a:cs typeface="微软雅黑" panose="020B0503020204020204" pitchFamily="34" charset="-122"/>
              </a:rPr>
              <a:t>个</a:t>
            </a:r>
            <a:r>
              <a:rPr lang="zh-CN" altLang="en-US" sz="140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综合测试分析中心。</a:t>
            </a:r>
            <a:endParaRPr lang="en-US" altLang="zh-CN" sz="140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endParaRPr>
          </a:p>
        </p:txBody>
      </p:sp>
      <p:pic>
        <p:nvPicPr>
          <p:cNvPr id="65554"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800100" y="407988"/>
            <a:ext cx="10933113" cy="50831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a:p>
        </p:txBody>
      </p:sp>
      <p:pic>
        <p:nvPicPr>
          <p:cNvPr id="67586"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75" y="1588"/>
            <a:ext cx="12234863" cy="5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22030" y="4016830"/>
            <a:ext cx="12240669" cy="2841170"/>
          </a:xfrm>
          <a:prstGeom prst="rect">
            <a:avLst/>
          </a:prstGeom>
          <a:gradFill>
            <a:gsLst>
              <a:gs pos="34000">
                <a:srgbClr val="002060">
                  <a:alpha val="98000"/>
                </a:srgbClr>
              </a:gs>
              <a:gs pos="20000">
                <a:srgbClr val="002060">
                  <a:alpha val="58000"/>
                </a:srgbClr>
              </a:gs>
              <a:gs pos="10000">
                <a:srgbClr val="002060">
                  <a:alpha val="33000"/>
                </a:srgbClr>
              </a:gs>
              <a:gs pos="0">
                <a:srgbClr val="002060">
                  <a:alpha val="0"/>
                </a:srgbClr>
              </a:gs>
              <a:gs pos="71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a:p>
        </p:txBody>
      </p:sp>
      <p:sp>
        <p:nvSpPr>
          <p:cNvPr id="25" name="矩形 24"/>
          <p:cNvSpPr/>
          <p:nvPr/>
        </p:nvSpPr>
        <p:spPr>
          <a:xfrm>
            <a:off x="-14288" y="3986213"/>
            <a:ext cx="12233276" cy="2841625"/>
          </a:xfrm>
          <a:prstGeom prst="rect">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a:p>
        </p:txBody>
      </p:sp>
      <p:sp>
        <p:nvSpPr>
          <p:cNvPr id="26" name="平行四边形 25"/>
          <p:cNvSpPr/>
          <p:nvPr/>
        </p:nvSpPr>
        <p:spPr>
          <a:xfrm>
            <a:off x="611246" y="4996070"/>
            <a:ext cx="4450612" cy="549160"/>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p>
        </p:txBody>
      </p:sp>
      <p:sp>
        <p:nvSpPr>
          <p:cNvPr id="28" name="矩形 27"/>
          <p:cNvSpPr/>
          <p:nvPr/>
        </p:nvSpPr>
        <p:spPr>
          <a:xfrm>
            <a:off x="705354" y="5082978"/>
            <a:ext cx="4276992" cy="400110"/>
          </a:xfrm>
          <a:prstGeom prst="rect">
            <a:avLst/>
          </a:prstGeom>
        </p:spPr>
        <p:txBody>
          <a:bodyPr wrap="square">
            <a:spAutoFit/>
          </a:bodyPr>
          <a:lstStyle/>
          <a:p>
            <a:pPr eaLnBrk="1" fontAlgn="auto" hangingPunct="1">
              <a:spcBef>
                <a:spcPts val="0"/>
              </a:spcBef>
              <a:spcAft>
                <a:spcPts val="0"/>
              </a:spcAft>
            </a:pPr>
            <a:r>
              <a:rPr lang="zh-CN" altLang="en-US" sz="20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车规级智能制造</a:t>
            </a:r>
            <a:r>
              <a:rPr lang="en-US" altLang="zh-CN" sz="20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AI</a:t>
            </a:r>
            <a:r>
              <a:rPr lang="zh-CN" altLang="en-US" sz="20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工厂：常州电池工厂</a:t>
            </a:r>
            <a:endParaRPr lang="en-US" altLang="zh-CN" sz="20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
        <p:nvSpPr>
          <p:cNvPr id="67596" name="文本占位符 8"/>
          <p:cNvSpPr txBox="1">
            <a:spLocks noChangeArrowheads="1"/>
          </p:cNvSpPr>
          <p:nvPr/>
        </p:nvSpPr>
        <p:spPr bwMode="auto">
          <a:xfrm>
            <a:off x="4403725" y="4379913"/>
            <a:ext cx="2894013"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dirty="0">
                <a:solidFill>
                  <a:srgbClr val="F1A639"/>
                </a:solidFill>
                <a:latin typeface="Impact" panose="020B0806030902050204" pitchFamily="34" charset="0"/>
                <a:ea typeface="微软雅黑" panose="020B0503020204020204" pitchFamily="34" charset="-122"/>
              </a:rPr>
              <a:t>2019</a:t>
            </a:r>
            <a:r>
              <a:rPr lang="zh-CN" altLang="en-US" sz="1800" dirty="0">
                <a:solidFill>
                  <a:srgbClr val="F1A639"/>
                </a:solidFill>
                <a:latin typeface="微软雅黑" panose="020B0503020204020204" pitchFamily="34" charset="-122"/>
                <a:ea typeface="微软雅黑" panose="020B0503020204020204" pitchFamily="34" charset="-122"/>
              </a:rPr>
              <a:t>年</a:t>
            </a:r>
            <a:r>
              <a:rPr lang="en-US" altLang="zh-CN" dirty="0">
                <a:solidFill>
                  <a:srgbClr val="F1A639"/>
                </a:solidFill>
                <a:latin typeface="Impact" panose="020B0806030902050204" pitchFamily="34" charset="0"/>
                <a:ea typeface="微软雅黑" panose="020B0503020204020204" pitchFamily="34" charset="-122"/>
              </a:rPr>
              <a:t>5</a:t>
            </a:r>
            <a:r>
              <a:rPr lang="zh-CN" altLang="en-US" sz="1800" dirty="0">
                <a:solidFill>
                  <a:srgbClr val="F1A639"/>
                </a:solidFill>
                <a:latin typeface="微软雅黑" panose="020B0503020204020204" pitchFamily="34" charset="-122"/>
                <a:ea typeface="微软雅黑" panose="020B0503020204020204" pitchFamily="34" charset="-122"/>
              </a:rPr>
              <a:t>月</a:t>
            </a:r>
            <a:endParaRPr lang="en-US" altLang="zh-CN" sz="1800" dirty="0">
              <a:solidFill>
                <a:srgbClr val="F1A639"/>
              </a:solidFill>
              <a:latin typeface="微软雅黑" panose="020B0503020204020204" pitchFamily="34" charset="-122"/>
              <a:ea typeface="微软雅黑" panose="020B0503020204020204" pitchFamily="34" charset="-122"/>
            </a:endParaRPr>
          </a:p>
          <a:p>
            <a:pPr algn="ctr" eaLnBrk="1" hangingPunct="1">
              <a:buNone/>
            </a:pPr>
            <a:r>
              <a:rPr lang="zh-CN" altLang="en-US" sz="1600" dirty="0">
                <a:solidFill>
                  <a:schemeClr val="bg1"/>
                </a:solidFill>
                <a:latin typeface="Heiti SC Light" panose="02000000000000000000" pitchFamily="2" charset="-128"/>
                <a:ea typeface="Heiti SC Light" panose="02000000000000000000" pitchFamily="2" charset="-128"/>
              </a:rPr>
              <a:t>始建于</a:t>
            </a:r>
            <a:endParaRPr lang="en-US" altLang="zh-CN" sz="1600" dirty="0">
              <a:solidFill>
                <a:schemeClr val="bg1"/>
              </a:solidFill>
              <a:latin typeface="Heiti SC Light" panose="02000000000000000000" pitchFamily="2" charset="-128"/>
              <a:ea typeface="Heiti SC Light" panose="02000000000000000000" pitchFamily="2" charset="-128"/>
            </a:endParaRPr>
          </a:p>
          <a:p>
            <a:pPr algn="ctr" eaLnBrk="1" hangingPunct="1">
              <a:buFont typeface="Arial" panose="020B0604020202020204" pitchFamily="34" charset="0"/>
              <a:buNone/>
            </a:pPr>
            <a:endParaRPr lang="en-US" altLang="zh-CN" sz="1600" b="1" dirty="0">
              <a:solidFill>
                <a:srgbClr val="F1A639"/>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en-US" altLang="zh-CN" dirty="0">
                <a:solidFill>
                  <a:srgbClr val="F1A639"/>
                </a:solidFill>
                <a:latin typeface="Impact" panose="020B0806030902050204" pitchFamily="34" charset="0"/>
                <a:ea typeface="微软雅黑" panose="020B0503020204020204" pitchFamily="34" charset="-122"/>
              </a:rPr>
              <a:t>800</a:t>
            </a:r>
            <a:r>
              <a:rPr lang="zh-CN" altLang="en-US" sz="1800" dirty="0">
                <a:solidFill>
                  <a:srgbClr val="F1A639"/>
                </a:solidFill>
                <a:latin typeface="Impact" panose="020B0806030902050204" pitchFamily="34" charset="0"/>
                <a:ea typeface="微软雅黑" panose="020B0503020204020204" pitchFamily="34" charset="-122"/>
              </a:rPr>
              <a:t>亩</a:t>
            </a:r>
            <a:endParaRPr lang="en-US" altLang="zh-CN" sz="1800" dirty="0">
              <a:solidFill>
                <a:srgbClr val="F1A639"/>
              </a:solidFill>
              <a:latin typeface="Impact" panose="020B0806030902050204" pitchFamily="34" charset="0"/>
              <a:ea typeface="微软雅黑" panose="020B0503020204020204" pitchFamily="34" charset="-122"/>
            </a:endParaRPr>
          </a:p>
          <a:p>
            <a:pPr algn="ctr" eaLnBrk="1" hangingPunct="1">
              <a:buFont typeface="Arial" panose="020B0604020202020204" pitchFamily="34" charset="0"/>
              <a:buNone/>
            </a:pPr>
            <a:r>
              <a:rPr lang="zh-CN" altLang="en-US" sz="1600" dirty="0">
                <a:solidFill>
                  <a:schemeClr val="bg1"/>
                </a:solidFill>
                <a:latin typeface="Heiti SC Light" panose="02000000000000000000" pitchFamily="2" charset="-128"/>
                <a:ea typeface="Heiti SC Light" panose="02000000000000000000" pitchFamily="2" charset="-128"/>
              </a:rPr>
              <a:t>占地</a:t>
            </a:r>
            <a:endParaRPr lang="en-US" altLang="zh-CN" sz="1600" dirty="0">
              <a:solidFill>
                <a:srgbClr val="F1A639"/>
              </a:solidFill>
              <a:latin typeface="Heiti SC Light" panose="02000000000000000000" pitchFamily="2" charset="-128"/>
              <a:ea typeface="Heiti SC Light" panose="02000000000000000000" pitchFamily="2" charset="-128"/>
            </a:endParaRPr>
          </a:p>
        </p:txBody>
      </p:sp>
      <p:sp>
        <p:nvSpPr>
          <p:cNvPr id="67597" name="文本占位符 8"/>
          <p:cNvSpPr txBox="1">
            <a:spLocks noChangeArrowheads="1"/>
          </p:cNvSpPr>
          <p:nvPr/>
        </p:nvSpPr>
        <p:spPr bwMode="auto">
          <a:xfrm>
            <a:off x="6715125" y="4362450"/>
            <a:ext cx="2894013"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dirty="0">
                <a:solidFill>
                  <a:srgbClr val="F1A639"/>
                </a:solidFill>
                <a:latin typeface="Impact" panose="020B0806030902050204" pitchFamily="34" charset="0"/>
                <a:ea typeface="微软雅黑" panose="020B0503020204020204" pitchFamily="34" charset="-122"/>
              </a:rPr>
              <a:t>18</a:t>
            </a:r>
            <a:r>
              <a:rPr lang="zh-CN" altLang="en-US" dirty="0">
                <a:solidFill>
                  <a:srgbClr val="F1A639"/>
                </a:solidFill>
                <a:latin typeface="Impact" panose="020B0806030902050204" pitchFamily="34" charset="0"/>
                <a:ea typeface="微软雅黑" panose="020B0503020204020204" pitchFamily="34" charset="-122"/>
              </a:rPr>
              <a:t> </a:t>
            </a:r>
            <a:r>
              <a:rPr lang="en-US" altLang="zh-CN" sz="1800" dirty="0">
                <a:solidFill>
                  <a:srgbClr val="F1A639"/>
                </a:solidFill>
                <a:latin typeface="Impact" panose="020B0806030902050204" pitchFamily="34" charset="0"/>
                <a:ea typeface="微软雅黑" panose="020B0503020204020204" pitchFamily="34" charset="-122"/>
              </a:rPr>
              <a:t>G</a:t>
            </a:r>
            <a:r>
              <a:rPr lang="en-US" altLang="zh-CN" sz="1600" dirty="0">
                <a:solidFill>
                  <a:srgbClr val="F1A639"/>
                </a:solidFill>
                <a:latin typeface="Impact" panose="020B0806030902050204" pitchFamily="34" charset="0"/>
                <a:ea typeface="微软雅黑" panose="020B0503020204020204" pitchFamily="34" charset="-122"/>
              </a:rPr>
              <a:t>Wh</a:t>
            </a:r>
            <a:endParaRPr lang="en-US" altLang="zh-CN" sz="2400" dirty="0">
              <a:solidFill>
                <a:srgbClr val="F1A639"/>
              </a:solidFill>
              <a:latin typeface="Impact" panose="020B0806030902050204" pitchFamily="34" charset="0"/>
              <a:ea typeface="微软雅黑" panose="020B0503020204020204" pitchFamily="34" charset="-122"/>
            </a:endParaRPr>
          </a:p>
          <a:p>
            <a:pPr algn="ctr" eaLnBrk="1" hangingPunct="1">
              <a:buNone/>
            </a:pPr>
            <a:r>
              <a:rPr lang="zh-CN" altLang="en-US" sz="1600" dirty="0">
                <a:solidFill>
                  <a:schemeClr val="bg1"/>
                </a:solidFill>
                <a:latin typeface="Heiti SC Light" panose="02000000000000000000" pitchFamily="2" charset="-128"/>
                <a:ea typeface="Heiti SC Light" panose="02000000000000000000" pitchFamily="2" charset="-128"/>
              </a:rPr>
              <a:t>规划总产能</a:t>
            </a:r>
            <a:endParaRPr lang="en-US" altLang="zh-CN" sz="1600" dirty="0">
              <a:solidFill>
                <a:schemeClr val="bg1"/>
              </a:solidFill>
              <a:latin typeface="Heiti SC Light" panose="02000000000000000000" pitchFamily="2" charset="-128"/>
              <a:ea typeface="Heiti SC Light" panose="02000000000000000000" pitchFamily="2" charset="-128"/>
            </a:endParaRPr>
          </a:p>
          <a:p>
            <a:pPr algn="ctr" eaLnBrk="1" hangingPunct="1">
              <a:buFont typeface="Arial" panose="020B0604020202020204" pitchFamily="34" charset="0"/>
              <a:buNone/>
            </a:pPr>
            <a:endParaRPr lang="en-US" altLang="zh-CN" sz="1600" b="1" dirty="0">
              <a:solidFill>
                <a:srgbClr val="F1A639"/>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en-US" altLang="zh-CN" b="1" dirty="0">
                <a:solidFill>
                  <a:srgbClr val="F1A639"/>
                </a:solidFill>
                <a:latin typeface="Impact" panose="020B0806030902050204" pitchFamily="34" charset="0"/>
                <a:ea typeface="微软雅黑" panose="020B0503020204020204" pitchFamily="34" charset="-122"/>
              </a:rPr>
              <a:t>80</a:t>
            </a:r>
            <a:r>
              <a:rPr lang="zh-CN" altLang="zh-CN" sz="1800" dirty="0">
                <a:solidFill>
                  <a:srgbClr val="F1A639"/>
                </a:solidFill>
                <a:latin typeface="Impact" panose="020B0806030902050204" pitchFamily="34" charset="0"/>
                <a:ea typeface="微软雅黑" panose="020B0503020204020204" pitchFamily="34" charset="-122"/>
              </a:rPr>
              <a:t>亿元</a:t>
            </a:r>
            <a:endParaRPr lang="en-US" altLang="zh-CN" sz="1800" dirty="0">
              <a:solidFill>
                <a:srgbClr val="F1A639"/>
              </a:solidFill>
              <a:latin typeface="Impact" panose="020B0806030902050204" pitchFamily="34" charset="0"/>
              <a:ea typeface="微软雅黑" panose="020B0503020204020204" pitchFamily="34" charset="-122"/>
            </a:endParaRPr>
          </a:p>
          <a:p>
            <a:pPr algn="ctr" eaLnBrk="1" hangingPunct="1">
              <a:buNone/>
            </a:pPr>
            <a:r>
              <a:rPr lang="zh-CN" altLang="en-US" sz="1600" dirty="0">
                <a:solidFill>
                  <a:schemeClr val="bg1"/>
                </a:solidFill>
                <a:latin typeface="Heiti SC Light" panose="02000000000000000000" pitchFamily="2" charset="-128"/>
                <a:ea typeface="Heiti SC Light" panose="02000000000000000000" pitchFamily="2" charset="-128"/>
              </a:rPr>
              <a:t>总</a:t>
            </a:r>
            <a:r>
              <a:rPr lang="zh-CN" altLang="zh-CN" sz="1600" dirty="0">
                <a:solidFill>
                  <a:schemeClr val="bg1"/>
                </a:solidFill>
                <a:latin typeface="Heiti SC Light" panose="02000000000000000000" pitchFamily="2" charset="-128"/>
                <a:ea typeface="Heiti SC Light" panose="02000000000000000000" pitchFamily="2" charset="-128"/>
              </a:rPr>
              <a:t>投资</a:t>
            </a:r>
            <a:endParaRPr lang="en-US" altLang="zh-CN" sz="1600" dirty="0">
              <a:solidFill>
                <a:schemeClr val="bg1"/>
              </a:solidFill>
              <a:latin typeface="Heiti SC Light" panose="02000000000000000000" pitchFamily="2" charset="-128"/>
              <a:ea typeface="Heiti SC Light" panose="02000000000000000000" pitchFamily="2" charset="-128"/>
            </a:endParaRPr>
          </a:p>
          <a:p>
            <a:pPr algn="ctr" eaLnBrk="1" hangingPunct="1">
              <a:buFont typeface="Arial" panose="020B0604020202020204" pitchFamily="34" charset="0"/>
              <a:buNone/>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9718675" y="4364038"/>
            <a:ext cx="1325563" cy="430212"/>
          </a:xfrm>
          <a:prstGeom prst="rect">
            <a:avLst/>
          </a:prstGeom>
        </p:spPr>
        <p:txBody>
          <a:bodyPr>
            <a:spAutoFit/>
          </a:bodyPr>
          <a:lstStyle/>
          <a:p>
            <a:pPr eaLnBrk="1" fontAlgn="auto" hangingPunct="1">
              <a:spcBef>
                <a:spcPts val="0"/>
              </a:spcBef>
              <a:spcAft>
                <a:spcPts val="0"/>
              </a:spcAft>
              <a:defRPr/>
            </a:pPr>
            <a:r>
              <a:rPr lang="zh-CN" altLang="en-US"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一期产能：</a:t>
            </a:r>
            <a:r>
              <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4GWh</a:t>
            </a:r>
            <a:br>
              <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br>
            <a:r>
              <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SOP: 2020.02</a:t>
            </a:r>
            <a:endPar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endParaRPr>
          </a:p>
        </p:txBody>
      </p:sp>
      <p:sp>
        <p:nvSpPr>
          <p:cNvPr id="32" name="矩形 31"/>
          <p:cNvSpPr/>
          <p:nvPr/>
        </p:nvSpPr>
        <p:spPr>
          <a:xfrm>
            <a:off x="9718675" y="5168900"/>
            <a:ext cx="1325563" cy="430213"/>
          </a:xfrm>
          <a:prstGeom prst="rect">
            <a:avLst/>
          </a:prstGeom>
        </p:spPr>
        <p:txBody>
          <a:bodyPr>
            <a:spAutoFit/>
          </a:bodyPr>
          <a:lstStyle/>
          <a:p>
            <a:pPr eaLnBrk="1" fontAlgn="auto" hangingPunct="1">
              <a:spcBef>
                <a:spcPts val="0"/>
              </a:spcBef>
              <a:spcAft>
                <a:spcPts val="0"/>
              </a:spcAft>
              <a:defRPr/>
            </a:pPr>
            <a:r>
              <a:rPr lang="zh-CN" altLang="en-US"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二期产能：</a:t>
            </a:r>
            <a:r>
              <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8GWh</a:t>
            </a:r>
            <a:br>
              <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br>
            <a:r>
              <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SOP: 2021.01</a:t>
            </a:r>
            <a:endPar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endParaRPr>
          </a:p>
        </p:txBody>
      </p:sp>
      <p:sp>
        <p:nvSpPr>
          <p:cNvPr id="33" name="矩形 32"/>
          <p:cNvSpPr/>
          <p:nvPr/>
        </p:nvSpPr>
        <p:spPr>
          <a:xfrm>
            <a:off x="9718675" y="5973763"/>
            <a:ext cx="1344613" cy="430212"/>
          </a:xfrm>
          <a:prstGeom prst="rect">
            <a:avLst/>
          </a:prstGeom>
        </p:spPr>
        <p:txBody>
          <a:bodyPr>
            <a:spAutoFit/>
          </a:bodyPr>
          <a:lstStyle/>
          <a:p>
            <a:pPr eaLnBrk="1" fontAlgn="auto" hangingPunct="1">
              <a:spcBef>
                <a:spcPts val="0"/>
              </a:spcBef>
              <a:spcAft>
                <a:spcPts val="0"/>
              </a:spcAft>
              <a:defRPr/>
            </a:pPr>
            <a:r>
              <a:rPr lang="zh-CN" altLang="en-US"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三期产能：</a:t>
            </a:r>
            <a:r>
              <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6GWh</a:t>
            </a:r>
            <a:br>
              <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br>
            <a:r>
              <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rPr>
              <a:t>SOP: 2023.01</a:t>
            </a:r>
            <a:endParaRPr lang="en-US" altLang="zh-CN" sz="1050" dirty="0">
              <a:solidFill>
                <a:schemeClr val="bg1"/>
              </a:solidFill>
              <a:latin typeface="Heiti SC Light" panose="02000000000000000000" pitchFamily="2" charset="-128"/>
              <a:ea typeface="Heiti SC Light" panose="02000000000000000000" pitchFamily="2" charset="-128"/>
              <a:cs typeface="微软雅黑" panose="020B0503020204020204" pitchFamily="34" charset="-122"/>
            </a:endParaRPr>
          </a:p>
        </p:txBody>
      </p:sp>
      <p:pic>
        <p:nvPicPr>
          <p:cNvPr id="67601"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图片 1"/>
          <p:cNvPicPr>
            <a:picLocks noChangeAspect="1" noChangeArrowheads="1"/>
          </p:cNvPicPr>
          <p:nvPr/>
        </p:nvPicPr>
        <p:blipFill>
          <a:blip r:embed="rId1">
            <a:extLst>
              <a:ext uri="{28A0092B-C50C-407E-A947-70E740481C1C}">
                <a14:useLocalDpi xmlns:a14="http://schemas.microsoft.com/office/drawing/2010/main" val="0"/>
              </a:ext>
            </a:extLst>
          </a:blip>
          <a:srcRect t="20247"/>
          <a:stretch>
            <a:fillRect/>
          </a:stretch>
        </p:blipFill>
        <p:spPr bwMode="auto">
          <a:xfrm>
            <a:off x="0" y="3175"/>
            <a:ext cx="12192000"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0" name="组合 17"/>
          <p:cNvGrpSpPr/>
          <p:nvPr/>
        </p:nvGrpSpPr>
        <p:grpSpPr bwMode="auto">
          <a:xfrm>
            <a:off x="-22225" y="4016375"/>
            <a:ext cx="12214225" cy="2841625"/>
            <a:chOff x="10552" y="4808183"/>
            <a:chExt cx="12276831" cy="2095717"/>
          </a:xfrm>
        </p:grpSpPr>
        <p:sp>
          <p:nvSpPr>
            <p:cNvPr id="19" name="矩形 18"/>
            <p:cNvSpPr/>
            <p:nvPr/>
          </p:nvSpPr>
          <p:spPr>
            <a:xfrm>
              <a:off x="10552" y="4808183"/>
              <a:ext cx="12250055" cy="2095717"/>
            </a:xfrm>
            <a:prstGeom prst="rect">
              <a:avLst/>
            </a:prstGeom>
            <a:gradFill>
              <a:gsLst>
                <a:gs pos="34000">
                  <a:srgbClr val="002060">
                    <a:alpha val="98000"/>
                  </a:srgbClr>
                </a:gs>
                <a:gs pos="20000">
                  <a:srgbClr val="002060">
                    <a:alpha val="58000"/>
                  </a:srgbClr>
                </a:gs>
                <a:gs pos="10000">
                  <a:srgbClr val="002060">
                    <a:alpha val="33000"/>
                  </a:srgbClr>
                </a:gs>
                <a:gs pos="0">
                  <a:srgbClr val="002060">
                    <a:alpha val="0"/>
                  </a:srgbClr>
                </a:gs>
                <a:gs pos="71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a:p>
          </p:txBody>
        </p:sp>
        <p:sp>
          <p:nvSpPr>
            <p:cNvPr id="21" name="矩形 20"/>
            <p:cNvSpPr/>
            <p:nvPr/>
          </p:nvSpPr>
          <p:spPr>
            <a:xfrm>
              <a:off x="37678" y="4808183"/>
              <a:ext cx="12249705" cy="2095717"/>
            </a:xfrm>
            <a:prstGeom prst="rect">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a:p>
          </p:txBody>
        </p:sp>
      </p:grpSp>
      <p:sp>
        <p:nvSpPr>
          <p:cNvPr id="25" name="平行四边形 24"/>
          <p:cNvSpPr/>
          <p:nvPr/>
        </p:nvSpPr>
        <p:spPr>
          <a:xfrm>
            <a:off x="611245" y="4927831"/>
            <a:ext cx="5795959" cy="617399"/>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p>
        </p:txBody>
      </p:sp>
      <p:sp>
        <p:nvSpPr>
          <p:cNvPr id="26" name="矩形 25"/>
          <p:cNvSpPr/>
          <p:nvPr/>
        </p:nvSpPr>
        <p:spPr>
          <a:xfrm>
            <a:off x="771614" y="5029970"/>
            <a:ext cx="5660524" cy="461665"/>
          </a:xfrm>
          <a:prstGeom prst="rect">
            <a:avLst/>
          </a:prstGeom>
        </p:spPr>
        <p:txBody>
          <a:bodyPr wrap="none">
            <a:spAutoFit/>
          </a:bodyPr>
          <a:lstStyle/>
          <a:p>
            <a:pPr eaLnBrk="1" fontAlgn="auto" hangingPunct="1">
              <a:spcBef>
                <a:spcPts val="0"/>
              </a:spcBef>
              <a:spcAft>
                <a:spcPts val="0"/>
              </a:spcAft>
              <a:defRPr/>
            </a:pPr>
            <a:r>
              <a:rPr lang="zh-CN" altLang="en-US"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世界领先的智能制造</a:t>
            </a:r>
            <a:r>
              <a:rPr lang="en-US" altLang="zh-CN"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AI</a:t>
            </a:r>
            <a:r>
              <a:rPr lang="zh-CN" altLang="en-US"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工厂：欧洲电池工厂</a:t>
            </a:r>
            <a:endParaRPr lang="en-US" altLang="zh-CN"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
        <p:nvSpPr>
          <p:cNvPr id="68615" name="文本占位符 8"/>
          <p:cNvSpPr txBox="1">
            <a:spLocks noChangeArrowheads="1"/>
          </p:cNvSpPr>
          <p:nvPr/>
        </p:nvSpPr>
        <p:spPr bwMode="auto">
          <a:xfrm>
            <a:off x="6211888" y="4413250"/>
            <a:ext cx="2894012"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dirty="0">
                <a:solidFill>
                  <a:srgbClr val="F1A639"/>
                </a:solidFill>
                <a:latin typeface="Impact" panose="020B0806030902050204" pitchFamily="34" charset="0"/>
                <a:ea typeface="微软雅黑" panose="020B0503020204020204" pitchFamily="34" charset="-122"/>
              </a:rPr>
              <a:t>2021</a:t>
            </a:r>
            <a:r>
              <a:rPr lang="zh-CN" altLang="en-US" sz="1800" dirty="0">
                <a:solidFill>
                  <a:srgbClr val="F1A639"/>
                </a:solidFill>
                <a:latin typeface="微软雅黑" panose="020B0503020204020204" pitchFamily="34" charset="-122"/>
                <a:ea typeface="微软雅黑" panose="020B0503020204020204" pitchFamily="34" charset="-122"/>
              </a:rPr>
              <a:t>年</a:t>
            </a:r>
            <a:endParaRPr lang="en-US" altLang="zh-CN" sz="1800" dirty="0">
              <a:solidFill>
                <a:srgbClr val="F1A639"/>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zh-CN" altLang="en-US" sz="1600" dirty="0">
                <a:solidFill>
                  <a:schemeClr val="bg1"/>
                </a:solidFill>
                <a:latin typeface="Heiti SC Light" panose="02000000000000000000" pitchFamily="2" charset="-128"/>
                <a:ea typeface="Heiti SC Light" panose="02000000000000000000" pitchFamily="2" charset="-128"/>
              </a:rPr>
              <a:t>计划建于</a:t>
            </a:r>
            <a:endParaRPr lang="en-US" altLang="zh-CN" sz="1600" dirty="0">
              <a:solidFill>
                <a:schemeClr val="bg1"/>
              </a:solidFill>
              <a:latin typeface="Heiti SC Light" panose="02000000000000000000" pitchFamily="2" charset="-128"/>
              <a:ea typeface="Heiti SC Light" panose="02000000000000000000" pitchFamily="2" charset="-128"/>
            </a:endParaRPr>
          </a:p>
          <a:p>
            <a:pPr algn="ctr" eaLnBrk="1" hangingPunct="1">
              <a:buFont typeface="Arial" panose="020B0604020202020204" pitchFamily="34" charset="0"/>
              <a:buNone/>
            </a:pPr>
            <a:endParaRPr lang="en-US" altLang="zh-CN" sz="1600" b="1" dirty="0">
              <a:solidFill>
                <a:srgbClr val="F1A639"/>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en-US" altLang="zh-CN" dirty="0">
                <a:solidFill>
                  <a:srgbClr val="F1A639"/>
                </a:solidFill>
                <a:latin typeface="Impact" panose="020B0806030902050204" pitchFamily="34" charset="0"/>
                <a:ea typeface="微软雅黑" panose="020B0503020204020204" pitchFamily="34" charset="-122"/>
              </a:rPr>
              <a:t>60</a:t>
            </a:r>
            <a:r>
              <a:rPr lang="zh-CN" altLang="en-US" sz="1800" dirty="0">
                <a:solidFill>
                  <a:srgbClr val="F1A639"/>
                </a:solidFill>
                <a:latin typeface="Impact" panose="020B0806030902050204" pitchFamily="34" charset="0"/>
                <a:ea typeface="微软雅黑" panose="020B0503020204020204" pitchFamily="34" charset="-122"/>
              </a:rPr>
              <a:t>公顷</a:t>
            </a:r>
            <a:endParaRPr lang="en-US" altLang="zh-CN" sz="1800" dirty="0">
              <a:solidFill>
                <a:srgbClr val="F1A639"/>
              </a:solidFill>
              <a:latin typeface="Impact" panose="020B0806030902050204" pitchFamily="34" charset="0"/>
              <a:ea typeface="微软雅黑" panose="020B0503020204020204" pitchFamily="34" charset="-122"/>
            </a:endParaRPr>
          </a:p>
          <a:p>
            <a:pPr algn="ctr" eaLnBrk="1" hangingPunct="1">
              <a:buNone/>
            </a:pPr>
            <a:r>
              <a:rPr lang="zh-CN" altLang="en-US" sz="1600" dirty="0">
                <a:solidFill>
                  <a:schemeClr val="bg1"/>
                </a:solidFill>
                <a:latin typeface="Heiti SC Light" panose="02000000000000000000" pitchFamily="2" charset="-128"/>
                <a:ea typeface="Heiti SC Light" panose="02000000000000000000" pitchFamily="2" charset="-128"/>
              </a:rPr>
              <a:t>占地</a:t>
            </a:r>
            <a:endParaRPr lang="en-US" altLang="zh-CN" sz="1600" dirty="0">
              <a:solidFill>
                <a:schemeClr val="bg1"/>
              </a:solidFill>
              <a:latin typeface="Heiti SC Light" panose="02000000000000000000" pitchFamily="2" charset="-128"/>
              <a:ea typeface="Heiti SC Light" panose="02000000000000000000" pitchFamily="2" charset="-128"/>
            </a:endParaRPr>
          </a:p>
        </p:txBody>
      </p:sp>
      <p:sp>
        <p:nvSpPr>
          <p:cNvPr id="68616" name="文本占位符 8"/>
          <p:cNvSpPr txBox="1">
            <a:spLocks noChangeArrowheads="1"/>
          </p:cNvSpPr>
          <p:nvPr/>
        </p:nvSpPr>
        <p:spPr bwMode="auto">
          <a:xfrm>
            <a:off x="8521700" y="4397375"/>
            <a:ext cx="2894013"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dirty="0">
                <a:solidFill>
                  <a:srgbClr val="F1A639"/>
                </a:solidFill>
                <a:latin typeface="Impact" panose="020B0806030902050204" pitchFamily="34" charset="0"/>
                <a:ea typeface="微软雅黑" panose="020B0503020204020204" pitchFamily="34" charset="-122"/>
              </a:rPr>
              <a:t>24</a:t>
            </a:r>
            <a:r>
              <a:rPr lang="zh-CN" altLang="en-US" dirty="0">
                <a:solidFill>
                  <a:srgbClr val="F1A639"/>
                </a:solidFill>
                <a:latin typeface="Impact" panose="020B0806030902050204" pitchFamily="34" charset="0"/>
                <a:ea typeface="微软雅黑" panose="020B0503020204020204" pitchFamily="34" charset="-122"/>
              </a:rPr>
              <a:t> </a:t>
            </a:r>
            <a:r>
              <a:rPr lang="en-US" altLang="zh-CN" sz="1800" dirty="0">
                <a:solidFill>
                  <a:srgbClr val="F1A639"/>
                </a:solidFill>
                <a:latin typeface="Impact" panose="020B0806030902050204" pitchFamily="34" charset="0"/>
                <a:ea typeface="微软雅黑" panose="020B0503020204020204" pitchFamily="34" charset="-122"/>
              </a:rPr>
              <a:t>G</a:t>
            </a:r>
            <a:r>
              <a:rPr lang="en-US" altLang="zh-CN" sz="1600" dirty="0">
                <a:solidFill>
                  <a:srgbClr val="F1A639"/>
                </a:solidFill>
                <a:latin typeface="Impact" panose="020B0806030902050204" pitchFamily="34" charset="0"/>
                <a:ea typeface="微软雅黑" panose="020B0503020204020204" pitchFamily="34" charset="-122"/>
              </a:rPr>
              <a:t>Wh</a:t>
            </a:r>
            <a:endParaRPr lang="en-US" altLang="zh-CN" sz="2400" dirty="0">
              <a:solidFill>
                <a:srgbClr val="F1A639"/>
              </a:solidFill>
              <a:latin typeface="Impact" panose="020B0806030902050204" pitchFamily="34" charset="0"/>
              <a:ea typeface="微软雅黑" panose="020B0503020204020204" pitchFamily="34" charset="-122"/>
            </a:endParaRPr>
          </a:p>
          <a:p>
            <a:pPr algn="ctr" eaLnBrk="1" hangingPunct="1">
              <a:buNone/>
            </a:pPr>
            <a:r>
              <a:rPr lang="zh-CN" altLang="en-US" sz="1600" dirty="0">
                <a:solidFill>
                  <a:schemeClr val="bg1"/>
                </a:solidFill>
                <a:latin typeface="Heiti SC Light" panose="02000000000000000000" pitchFamily="2" charset="-128"/>
                <a:ea typeface="Heiti SC Light" panose="02000000000000000000" pitchFamily="2" charset="-128"/>
              </a:rPr>
              <a:t>预计产能</a:t>
            </a:r>
            <a:endParaRPr lang="en-US" altLang="zh-CN" sz="1600" dirty="0">
              <a:solidFill>
                <a:schemeClr val="bg1"/>
              </a:solidFill>
              <a:latin typeface="Heiti SC Light" panose="02000000000000000000" pitchFamily="2" charset="-128"/>
              <a:ea typeface="Heiti SC Light" panose="02000000000000000000" pitchFamily="2" charset="-128"/>
            </a:endParaRPr>
          </a:p>
          <a:p>
            <a:pPr algn="ctr" eaLnBrk="1" hangingPunct="1">
              <a:buFont typeface="Arial" panose="020B0604020202020204" pitchFamily="34" charset="0"/>
              <a:buNone/>
            </a:pPr>
            <a:endParaRPr lang="en-US" altLang="zh-CN" sz="1600" b="1" dirty="0">
              <a:solidFill>
                <a:srgbClr val="F1A639"/>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en-US" altLang="zh-CN" b="1" dirty="0">
                <a:solidFill>
                  <a:srgbClr val="F1A639"/>
                </a:solidFill>
                <a:latin typeface="Impact" panose="020B0806030902050204" pitchFamily="34" charset="0"/>
                <a:ea typeface="微软雅黑" panose="020B0503020204020204" pitchFamily="34" charset="-122"/>
              </a:rPr>
              <a:t>20</a:t>
            </a:r>
            <a:r>
              <a:rPr lang="zh-CN" altLang="zh-CN" sz="1800" dirty="0">
                <a:solidFill>
                  <a:srgbClr val="F1A639"/>
                </a:solidFill>
                <a:latin typeface="Impact" panose="020B0806030902050204" pitchFamily="34" charset="0"/>
                <a:ea typeface="微软雅黑" panose="020B0503020204020204" pitchFamily="34" charset="-122"/>
              </a:rPr>
              <a:t>亿</a:t>
            </a:r>
            <a:r>
              <a:rPr lang="zh-CN" altLang="en-US" sz="1800" dirty="0">
                <a:solidFill>
                  <a:srgbClr val="F1A639"/>
                </a:solidFill>
                <a:latin typeface="Impact" panose="020B0806030902050204" pitchFamily="34" charset="0"/>
                <a:ea typeface="微软雅黑" panose="020B0503020204020204" pitchFamily="34" charset="-122"/>
              </a:rPr>
              <a:t>欧</a:t>
            </a:r>
            <a:r>
              <a:rPr lang="zh-CN" altLang="zh-CN" sz="1800" dirty="0">
                <a:solidFill>
                  <a:srgbClr val="F1A639"/>
                </a:solidFill>
                <a:latin typeface="Impact" panose="020B0806030902050204" pitchFamily="34" charset="0"/>
                <a:ea typeface="微软雅黑" panose="020B0503020204020204" pitchFamily="34" charset="-122"/>
              </a:rPr>
              <a:t>元</a:t>
            </a:r>
            <a:endParaRPr lang="en-US" altLang="zh-CN" sz="1800" dirty="0">
              <a:solidFill>
                <a:srgbClr val="F1A639"/>
              </a:solidFill>
              <a:latin typeface="Impact" panose="020B0806030902050204" pitchFamily="34" charset="0"/>
              <a:ea typeface="微软雅黑" panose="020B0503020204020204" pitchFamily="34" charset="-122"/>
            </a:endParaRPr>
          </a:p>
          <a:p>
            <a:pPr algn="ctr" eaLnBrk="1" hangingPunct="1">
              <a:buNone/>
            </a:pPr>
            <a:r>
              <a:rPr lang="zh-CN" altLang="en-US" sz="1600" dirty="0">
                <a:solidFill>
                  <a:schemeClr val="bg1"/>
                </a:solidFill>
                <a:latin typeface="Heiti SC Light" panose="02000000000000000000" pitchFamily="2" charset="-128"/>
                <a:ea typeface="Heiti SC Light" panose="02000000000000000000" pitchFamily="2" charset="-128"/>
              </a:rPr>
              <a:t>计划</a:t>
            </a:r>
            <a:r>
              <a:rPr lang="zh-CN" altLang="zh-CN" sz="1600" dirty="0">
                <a:solidFill>
                  <a:schemeClr val="bg1"/>
                </a:solidFill>
                <a:latin typeface="Heiti SC Light" panose="02000000000000000000" pitchFamily="2" charset="-128"/>
                <a:ea typeface="Heiti SC Light" panose="02000000000000000000" pitchFamily="2" charset="-128"/>
              </a:rPr>
              <a:t>投资</a:t>
            </a:r>
            <a:endParaRPr lang="en-US" altLang="zh-CN" sz="1600" dirty="0">
              <a:solidFill>
                <a:schemeClr val="bg1"/>
              </a:solidFill>
              <a:latin typeface="Heiti SC Light" panose="02000000000000000000" pitchFamily="2" charset="-128"/>
              <a:ea typeface="Heiti SC Light" panose="02000000000000000000" pitchFamily="2" charset="-128"/>
            </a:endParaRPr>
          </a:p>
          <a:p>
            <a:pPr algn="ctr" eaLnBrk="1" hangingPunct="1">
              <a:buFont typeface="Arial" panose="020B0604020202020204" pitchFamily="34" charset="0"/>
              <a:buNone/>
            </a:pP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68617"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3086"/>
          <a:stretch>
            <a:fillRect/>
          </a:stretch>
        </p:blipFill>
        <p:spPr>
          <a:xfrm>
            <a:off x="0" y="3"/>
            <a:ext cx="12192000" cy="6036448"/>
          </a:xfrm>
          <a:prstGeom prst="rect">
            <a:avLst/>
          </a:prstGeom>
        </p:spPr>
      </p:pic>
      <p:sp>
        <p:nvSpPr>
          <p:cNvPr id="22" name="矩形 21"/>
          <p:cNvSpPr/>
          <p:nvPr/>
        </p:nvSpPr>
        <p:spPr>
          <a:xfrm>
            <a:off x="-22030" y="4016830"/>
            <a:ext cx="12240669" cy="2841170"/>
          </a:xfrm>
          <a:prstGeom prst="rect">
            <a:avLst/>
          </a:prstGeom>
          <a:gradFill>
            <a:gsLst>
              <a:gs pos="34000">
                <a:srgbClr val="002060">
                  <a:alpha val="98000"/>
                </a:srgbClr>
              </a:gs>
              <a:gs pos="20000">
                <a:srgbClr val="002060">
                  <a:alpha val="58000"/>
                </a:srgbClr>
              </a:gs>
              <a:gs pos="10000">
                <a:srgbClr val="002060">
                  <a:alpha val="33000"/>
                </a:srgbClr>
              </a:gs>
              <a:gs pos="0">
                <a:srgbClr val="002060">
                  <a:alpha val="0"/>
                </a:srgbClr>
              </a:gs>
              <a:gs pos="71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Source Han Sans CN Light" panose="020B0400000000000000" pitchFamily="34" charset="-128"/>
              <a:ea typeface="Source Han Sans CN Light" panose="020B0400000000000000" pitchFamily="34" charset="-128"/>
            </a:endParaRPr>
          </a:p>
        </p:txBody>
      </p:sp>
      <p:sp>
        <p:nvSpPr>
          <p:cNvPr id="25" name="矩形 24"/>
          <p:cNvSpPr/>
          <p:nvPr/>
        </p:nvSpPr>
        <p:spPr>
          <a:xfrm>
            <a:off x="-14288" y="4359058"/>
            <a:ext cx="12266469" cy="2468780"/>
          </a:xfrm>
          <a:prstGeom prst="rect">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Source Han Sans CN Light" panose="020B0400000000000000" pitchFamily="34" charset="-128"/>
              <a:ea typeface="Source Han Sans CN Light" panose="020B0400000000000000" pitchFamily="34" charset="-128"/>
            </a:endParaRPr>
          </a:p>
        </p:txBody>
      </p:sp>
      <p:sp>
        <p:nvSpPr>
          <p:cNvPr id="26" name="平行四边形 25"/>
          <p:cNvSpPr/>
          <p:nvPr/>
        </p:nvSpPr>
        <p:spPr>
          <a:xfrm>
            <a:off x="714426" y="5192909"/>
            <a:ext cx="4450612" cy="617399"/>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Source Han Sans CN Light" panose="020B0400000000000000" pitchFamily="34" charset="-128"/>
              <a:ea typeface="Source Han Sans CN Light" panose="020B0400000000000000" pitchFamily="34" charset="-128"/>
            </a:endParaRPr>
          </a:p>
        </p:txBody>
      </p:sp>
      <p:sp>
        <p:nvSpPr>
          <p:cNvPr id="28" name="矩形 27"/>
          <p:cNvSpPr/>
          <p:nvPr/>
        </p:nvSpPr>
        <p:spPr>
          <a:xfrm>
            <a:off x="888046" y="5287796"/>
            <a:ext cx="4276992" cy="461665"/>
          </a:xfrm>
          <a:prstGeom prst="rect">
            <a:avLst/>
          </a:prstGeom>
        </p:spPr>
        <p:txBody>
          <a:bodyPr>
            <a:spAutoFit/>
          </a:bodyPr>
          <a:lstStyle/>
          <a:p>
            <a:pPr eaLnBrk="1" fontAlgn="auto" hangingPunct="1">
              <a:spcBef>
                <a:spcPts val="0"/>
              </a:spcBef>
              <a:spcAft>
                <a:spcPts val="0"/>
              </a:spcAft>
              <a:defRPr/>
            </a:pPr>
            <a:r>
              <a:rPr lang="zh-CN" altLang="en-US"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马鞍山生产基地</a:t>
            </a:r>
            <a:endParaRPr lang="zh-CN" altLang="en-US"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
        <p:nvSpPr>
          <p:cNvPr id="67596" name="文本占位符 8"/>
          <p:cNvSpPr txBox="1">
            <a:spLocks noChangeArrowheads="1"/>
          </p:cNvSpPr>
          <p:nvPr/>
        </p:nvSpPr>
        <p:spPr bwMode="auto">
          <a:xfrm>
            <a:off x="3789369" y="5185083"/>
            <a:ext cx="2894013" cy="91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dirty="0">
                <a:solidFill>
                  <a:srgbClr val="F1A639"/>
                </a:solidFill>
                <a:latin typeface="YouSheBiaoTiHei" pitchFamily="2" charset="-122"/>
                <a:ea typeface="Source Han Sans CN Normal" panose="020B0400000000000000" pitchFamily="34" charset="-128"/>
              </a:rPr>
              <a:t>2021</a:t>
            </a:r>
            <a:r>
              <a:rPr lang="zh-CN" altLang="en-US" sz="1800" dirty="0">
                <a:solidFill>
                  <a:srgbClr val="F1A639"/>
                </a:solidFill>
                <a:latin typeface="Source Han Sans CN Light" panose="020B0400000000000000" pitchFamily="34" charset="-128"/>
                <a:ea typeface="Source Han Sans CN Light" panose="020B0400000000000000" pitchFamily="34" charset="-128"/>
              </a:rPr>
              <a:t>年</a:t>
            </a:r>
            <a:r>
              <a:rPr lang="en-US" altLang="zh-CN" dirty="0">
                <a:solidFill>
                  <a:srgbClr val="F1A639"/>
                </a:solidFill>
                <a:latin typeface="YouSheBiaoTiHei" pitchFamily="2" charset="-122"/>
                <a:ea typeface="Source Han Sans CN Normal" panose="020B0400000000000000" pitchFamily="34" charset="-128"/>
              </a:rPr>
              <a:t>8</a:t>
            </a:r>
            <a:r>
              <a:rPr lang="zh-CN" altLang="en-US" sz="1800" dirty="0">
                <a:solidFill>
                  <a:srgbClr val="F1A639"/>
                </a:solidFill>
                <a:latin typeface="Source Han Sans CN Light" panose="020B0400000000000000" pitchFamily="34" charset="-128"/>
                <a:ea typeface="Source Han Sans CN Light" panose="020B0400000000000000" pitchFamily="34" charset="-128"/>
              </a:rPr>
              <a:t>月</a:t>
            </a:r>
            <a:endParaRPr lang="en-US" altLang="zh-CN" sz="1800" dirty="0">
              <a:solidFill>
                <a:srgbClr val="F1A639"/>
              </a:solidFill>
              <a:latin typeface="Source Han Sans CN Light" panose="020B0400000000000000" pitchFamily="34" charset="-128"/>
              <a:ea typeface="Source Han Sans CN Light" panose="020B0400000000000000" pitchFamily="34" charset="-128"/>
            </a:endParaRPr>
          </a:p>
          <a:p>
            <a:pPr algn="ctr" eaLnBrk="1" hangingPunct="1">
              <a:buFont typeface="Arial" panose="020B0604020202020204" pitchFamily="34" charset="0"/>
              <a:buNone/>
            </a:pPr>
            <a:r>
              <a:rPr lang="en-US" altLang="zh-CN" sz="1600" dirty="0">
                <a:solidFill>
                  <a:schemeClr val="bg1"/>
                </a:solidFill>
                <a:latin typeface="Source Han Sans CN Light" panose="020B0400000000000000" pitchFamily="34" charset="-128"/>
                <a:ea typeface="Source Han Sans CN Light" panose="020B0400000000000000" pitchFamily="34" charset="-128"/>
              </a:rPr>
              <a:t>SOP</a:t>
            </a:r>
            <a:endParaRPr lang="en-US" altLang="zh-CN" sz="1600" dirty="0">
              <a:solidFill>
                <a:schemeClr val="bg1"/>
              </a:solidFill>
              <a:latin typeface="Source Han Sans CN Light" panose="020B0400000000000000" pitchFamily="34" charset="-128"/>
              <a:ea typeface="Source Han Sans CN Light" panose="020B0400000000000000" pitchFamily="34" charset="-128"/>
            </a:endParaRPr>
          </a:p>
        </p:txBody>
      </p:sp>
      <p:pic>
        <p:nvPicPr>
          <p:cNvPr id="67601"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grpSp>
        <p:nvGrpSpPr>
          <p:cNvPr id="4" name="组合 3"/>
          <p:cNvGrpSpPr/>
          <p:nvPr/>
        </p:nvGrpSpPr>
        <p:grpSpPr>
          <a:xfrm>
            <a:off x="6892543" y="5131108"/>
            <a:ext cx="1591010" cy="964681"/>
            <a:chOff x="8611185" y="4822264"/>
            <a:chExt cx="1591010" cy="964681"/>
          </a:xfrm>
        </p:grpSpPr>
        <p:sp>
          <p:nvSpPr>
            <p:cNvPr id="31" name="矩形 30"/>
            <p:cNvSpPr/>
            <p:nvPr/>
          </p:nvSpPr>
          <p:spPr>
            <a:xfrm>
              <a:off x="8876632" y="4822264"/>
              <a:ext cx="1325563" cy="523220"/>
            </a:xfrm>
            <a:prstGeom prst="rect">
              <a:avLst/>
            </a:prstGeom>
          </p:spPr>
          <p:txBody>
            <a:bodyPr>
              <a:spAutoFit/>
            </a:bodyPr>
            <a:lstStyle/>
            <a:p>
              <a:pPr eaLnBrk="1" fontAlgn="auto" hangingPunct="1">
                <a:spcBef>
                  <a:spcPts val="0"/>
                </a:spcBef>
                <a:spcAft>
                  <a:spcPts val="0"/>
                </a:spcAft>
                <a:defRPr/>
              </a:pPr>
              <a:r>
                <a:rPr lang="en-US" altLang="zh-CN" sz="2800" dirty="0">
                  <a:solidFill>
                    <a:srgbClr val="F1A639"/>
                  </a:solidFill>
                  <a:latin typeface="YouSheBiaoTiHei" pitchFamily="2" charset="-122"/>
                  <a:ea typeface="Source Han Sans CN Normal" panose="020B0400000000000000" pitchFamily="34" charset="-128"/>
                </a:rPr>
                <a:t>6</a:t>
              </a:r>
              <a:r>
                <a:rPr lang="en-US" altLang="zh-CN" dirty="0" smtClean="0">
                  <a:solidFill>
                    <a:srgbClr val="F1A639"/>
                  </a:solidFill>
                  <a:latin typeface="YouSheBiaoTiHei" pitchFamily="2" charset="-122"/>
                  <a:ea typeface="Source Han Sans CN Normal" panose="020B0400000000000000" pitchFamily="34" charset="-128"/>
                </a:rPr>
                <a:t>GWh</a:t>
              </a:r>
              <a:endParaRPr lang="en-US" altLang="zh-CN" sz="2800" dirty="0">
                <a:solidFill>
                  <a:srgbClr val="F1A639"/>
                </a:solidFill>
                <a:latin typeface="YouSheBiaoTiHei" pitchFamily="2" charset="-122"/>
                <a:ea typeface="Source Han Sans CN Normal" panose="020B0400000000000000" pitchFamily="34" charset="-128"/>
              </a:endParaRPr>
            </a:p>
          </p:txBody>
        </p:sp>
        <p:sp>
          <p:nvSpPr>
            <p:cNvPr id="24" name="文本占位符 8"/>
            <p:cNvSpPr txBox="1">
              <a:spLocks noChangeArrowheads="1"/>
            </p:cNvSpPr>
            <p:nvPr/>
          </p:nvSpPr>
          <p:spPr bwMode="auto">
            <a:xfrm>
              <a:off x="8611185" y="5383582"/>
              <a:ext cx="1535610" cy="403363"/>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None/>
              </a:pPr>
              <a:r>
                <a:rPr lang="zh-CN" altLang="en-US" sz="1600" dirty="0">
                  <a:solidFill>
                    <a:schemeClr val="bg1"/>
                  </a:solidFill>
                  <a:latin typeface="Source Han Sans CN Light" panose="020B0400000000000000" pitchFamily="34" charset="-128"/>
                  <a:ea typeface="Source Han Sans CN Light" panose="020B0400000000000000" pitchFamily="34" charset="-128"/>
                </a:rPr>
                <a:t>一期</a:t>
              </a:r>
              <a:r>
                <a:rPr lang="zh-CN" altLang="en-US" sz="1600" dirty="0" smtClean="0">
                  <a:solidFill>
                    <a:schemeClr val="bg1"/>
                  </a:solidFill>
                  <a:latin typeface="Source Han Sans CN Light" panose="020B0400000000000000" pitchFamily="34" charset="-128"/>
                  <a:ea typeface="Source Han Sans CN Light" panose="020B0400000000000000" pitchFamily="34" charset="-128"/>
                </a:rPr>
                <a:t>产</a:t>
              </a:r>
              <a:r>
                <a:rPr lang="zh-CN" altLang="en-US" sz="1600" dirty="0">
                  <a:solidFill>
                    <a:schemeClr val="bg1"/>
                  </a:solidFill>
                  <a:latin typeface="Source Han Sans CN Light" panose="020B0400000000000000" pitchFamily="34" charset="-128"/>
                  <a:ea typeface="Source Han Sans CN Light" panose="020B0400000000000000" pitchFamily="34" charset="-128"/>
                </a:rPr>
                <a:t>能</a:t>
              </a:r>
              <a:endParaRPr lang="en-US" altLang="zh-CN" sz="1600" dirty="0">
                <a:solidFill>
                  <a:schemeClr val="bg1"/>
                </a:solidFill>
                <a:latin typeface="Source Han Sans CN Light" panose="020B0400000000000000" pitchFamily="34" charset="-128"/>
                <a:ea typeface="Source Han Sans CN Light" panose="020B0400000000000000" pitchFamily="34" charset="-128"/>
              </a:endParaRPr>
            </a:p>
          </p:txBody>
        </p:sp>
      </p:grpSp>
      <p:grpSp>
        <p:nvGrpSpPr>
          <p:cNvPr id="3" name="组合 2"/>
          <p:cNvGrpSpPr/>
          <p:nvPr/>
        </p:nvGrpSpPr>
        <p:grpSpPr>
          <a:xfrm>
            <a:off x="9008268" y="5128221"/>
            <a:ext cx="1845262" cy="964681"/>
            <a:chOff x="10197595" y="4822264"/>
            <a:chExt cx="1845262" cy="964681"/>
          </a:xfrm>
        </p:grpSpPr>
        <p:sp>
          <p:nvSpPr>
            <p:cNvPr id="34" name="矩形 33"/>
            <p:cNvSpPr/>
            <p:nvPr/>
          </p:nvSpPr>
          <p:spPr>
            <a:xfrm>
              <a:off x="10447906" y="4822264"/>
              <a:ext cx="1325563" cy="523220"/>
            </a:xfrm>
            <a:prstGeom prst="rect">
              <a:avLst/>
            </a:prstGeom>
          </p:spPr>
          <p:txBody>
            <a:bodyPr>
              <a:spAutoFit/>
            </a:bodyPr>
            <a:lstStyle/>
            <a:p>
              <a:pPr eaLnBrk="1" fontAlgn="auto" hangingPunct="1">
                <a:spcBef>
                  <a:spcPts val="0"/>
                </a:spcBef>
                <a:spcAft>
                  <a:spcPts val="0"/>
                </a:spcAft>
                <a:defRPr/>
              </a:pPr>
              <a:r>
                <a:rPr lang="en-US" altLang="zh-CN" sz="2800" dirty="0" smtClean="0">
                  <a:solidFill>
                    <a:srgbClr val="F1A639"/>
                  </a:solidFill>
                  <a:latin typeface="YouSheBiaoTiHei" pitchFamily="2" charset="-122"/>
                  <a:ea typeface="Source Han Sans CN Normal" panose="020B0400000000000000" pitchFamily="34" charset="-128"/>
                </a:rPr>
                <a:t>14</a:t>
              </a:r>
              <a:r>
                <a:rPr lang="en-US" altLang="zh-CN" dirty="0" smtClean="0">
                  <a:solidFill>
                    <a:srgbClr val="F1A639"/>
                  </a:solidFill>
                  <a:latin typeface="YouSheBiaoTiHei" pitchFamily="2" charset="-122"/>
                  <a:ea typeface="Source Han Sans CN Normal" panose="020B0400000000000000" pitchFamily="34" charset="-128"/>
                </a:rPr>
                <a:t>GWh</a:t>
              </a:r>
              <a:endParaRPr lang="en-US" altLang="zh-CN" dirty="0">
                <a:solidFill>
                  <a:srgbClr val="F1A639"/>
                </a:solidFill>
                <a:latin typeface="YouSheBiaoTiHei" pitchFamily="2" charset="-122"/>
                <a:ea typeface="Source Han Sans CN Normal" panose="020B0400000000000000" pitchFamily="34" charset="-128"/>
              </a:endParaRPr>
            </a:p>
          </p:txBody>
        </p:sp>
        <p:sp>
          <p:nvSpPr>
            <p:cNvPr id="35" name="文本占位符 8"/>
            <p:cNvSpPr txBox="1">
              <a:spLocks noChangeArrowheads="1"/>
            </p:cNvSpPr>
            <p:nvPr/>
          </p:nvSpPr>
          <p:spPr bwMode="auto">
            <a:xfrm>
              <a:off x="10197595" y="5383582"/>
              <a:ext cx="1845262" cy="4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None/>
              </a:pPr>
              <a:r>
                <a:rPr lang="zh-CN" altLang="en-US" sz="1600" dirty="0" smtClean="0">
                  <a:solidFill>
                    <a:schemeClr val="bg1"/>
                  </a:solidFill>
                  <a:latin typeface="Source Han Sans CN Light" panose="020B0400000000000000" pitchFamily="34" charset="-128"/>
                  <a:ea typeface="Source Han Sans CN Light" panose="020B0400000000000000" pitchFamily="34" charset="-128"/>
                </a:rPr>
                <a:t>二、三期</a:t>
              </a:r>
              <a:r>
                <a:rPr lang="zh-CN" altLang="en-US" sz="1600" dirty="0">
                  <a:solidFill>
                    <a:schemeClr val="bg1"/>
                  </a:solidFill>
                  <a:latin typeface="Source Han Sans CN Light" panose="020B0400000000000000" pitchFamily="34" charset="-128"/>
                  <a:ea typeface="Source Han Sans CN Light" panose="020B0400000000000000" pitchFamily="34" charset="-128"/>
                </a:rPr>
                <a:t>目标产能</a:t>
              </a:r>
              <a:endParaRPr lang="en-US" altLang="zh-CN" sz="1600" dirty="0">
                <a:solidFill>
                  <a:schemeClr val="bg1"/>
                </a:solidFill>
                <a:latin typeface="Source Han Sans CN Light" panose="020B0400000000000000" pitchFamily="34" charset="-128"/>
                <a:ea typeface="Source Han Sans CN Light" panose="020B0400000000000000" pitchFamily="34" charset="-128"/>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30" y="-60315"/>
            <a:ext cx="12192000" cy="5002203"/>
          </a:xfrm>
          <a:prstGeom prst="rect">
            <a:avLst/>
          </a:prstGeom>
        </p:spPr>
      </p:pic>
      <p:sp>
        <p:nvSpPr>
          <p:cNvPr id="22" name="矩形 21"/>
          <p:cNvSpPr/>
          <p:nvPr/>
        </p:nvSpPr>
        <p:spPr>
          <a:xfrm>
            <a:off x="-22030" y="4016830"/>
            <a:ext cx="12240669" cy="2841170"/>
          </a:xfrm>
          <a:prstGeom prst="rect">
            <a:avLst/>
          </a:prstGeom>
          <a:gradFill>
            <a:gsLst>
              <a:gs pos="34000">
                <a:srgbClr val="002060">
                  <a:alpha val="98000"/>
                </a:srgbClr>
              </a:gs>
              <a:gs pos="20000">
                <a:srgbClr val="002060">
                  <a:alpha val="58000"/>
                </a:srgbClr>
              </a:gs>
              <a:gs pos="10000">
                <a:srgbClr val="002060">
                  <a:alpha val="33000"/>
                </a:srgbClr>
              </a:gs>
              <a:gs pos="0">
                <a:srgbClr val="002060">
                  <a:alpha val="0"/>
                </a:srgbClr>
              </a:gs>
              <a:gs pos="71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Source Han Sans CN Light" panose="020B0400000000000000" pitchFamily="34" charset="-128"/>
              <a:ea typeface="Source Han Sans CN Light" panose="020B0400000000000000" pitchFamily="34" charset="-128"/>
            </a:endParaRPr>
          </a:p>
        </p:txBody>
      </p:sp>
      <p:sp>
        <p:nvSpPr>
          <p:cNvPr id="25" name="矩形 24"/>
          <p:cNvSpPr/>
          <p:nvPr/>
        </p:nvSpPr>
        <p:spPr>
          <a:xfrm>
            <a:off x="-14288" y="4359058"/>
            <a:ext cx="12266469" cy="2468780"/>
          </a:xfrm>
          <a:prstGeom prst="rect">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Source Han Sans CN Light" panose="020B0400000000000000" pitchFamily="34" charset="-128"/>
              <a:ea typeface="Source Han Sans CN Light" panose="020B0400000000000000" pitchFamily="34" charset="-128"/>
            </a:endParaRPr>
          </a:p>
        </p:txBody>
      </p:sp>
      <p:sp>
        <p:nvSpPr>
          <p:cNvPr id="26" name="平行四边形 25"/>
          <p:cNvSpPr/>
          <p:nvPr/>
        </p:nvSpPr>
        <p:spPr>
          <a:xfrm>
            <a:off x="714426" y="5192909"/>
            <a:ext cx="4450612" cy="617399"/>
          </a:xfrm>
          <a:prstGeom prst="parallelogram">
            <a:avLst/>
          </a:prstGeom>
          <a:gradFill>
            <a:gsLst>
              <a:gs pos="14000">
                <a:schemeClr val="bg1">
                  <a:lumMod val="95000"/>
                  <a:alpha val="56000"/>
                </a:schemeClr>
              </a:gs>
              <a:gs pos="68000">
                <a:schemeClr val="tx1">
                  <a:lumMod val="75000"/>
                  <a:lumOff val="25000"/>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dirty="0">
              <a:latin typeface="Source Han Sans CN Light" panose="020B0400000000000000" pitchFamily="34" charset="-128"/>
              <a:ea typeface="Source Han Sans CN Light" panose="020B0400000000000000" pitchFamily="34" charset="-128"/>
            </a:endParaRPr>
          </a:p>
        </p:txBody>
      </p:sp>
      <p:sp>
        <p:nvSpPr>
          <p:cNvPr id="28" name="矩形 27"/>
          <p:cNvSpPr/>
          <p:nvPr/>
        </p:nvSpPr>
        <p:spPr>
          <a:xfrm>
            <a:off x="888046" y="5287796"/>
            <a:ext cx="4276992" cy="461665"/>
          </a:xfrm>
          <a:prstGeom prst="rect">
            <a:avLst/>
          </a:prstGeom>
        </p:spPr>
        <p:txBody>
          <a:bodyPr>
            <a:spAutoFit/>
          </a:bodyPr>
          <a:lstStyle/>
          <a:p>
            <a:pPr eaLnBrk="1" fontAlgn="auto" hangingPunct="1">
              <a:spcBef>
                <a:spcPts val="0"/>
              </a:spcBef>
              <a:spcAft>
                <a:spcPts val="0"/>
              </a:spcAft>
              <a:defRPr/>
            </a:pPr>
            <a:r>
              <a:rPr lang="zh-CN" altLang="en-US"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南京溧水</a:t>
            </a:r>
            <a:r>
              <a:rPr lang="zh-CN" altLang="en-US" sz="2400" dirty="0" smtClean="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rPr>
              <a:t>生产基地</a:t>
            </a:r>
            <a:endParaRPr lang="zh-CN" altLang="en-US" sz="2400" dirty="0">
              <a:gradFill flip="none" rotWithShape="1">
                <a:gsLst>
                  <a:gs pos="0">
                    <a:schemeClr val="bg1">
                      <a:lumMod val="95000"/>
                    </a:schemeClr>
                  </a:gs>
                  <a:gs pos="73000">
                    <a:schemeClr val="bg1">
                      <a:lumMod val="95000"/>
                    </a:schemeClr>
                  </a:gs>
                  <a:gs pos="22491">
                    <a:schemeClr val="bg1">
                      <a:lumMod val="95000"/>
                    </a:schemeClr>
                  </a:gs>
                  <a:gs pos="51000">
                    <a:schemeClr val="bg1"/>
                  </a:gs>
                  <a:gs pos="100000">
                    <a:schemeClr val="bg1">
                      <a:lumMod val="75000"/>
                    </a:schemeClr>
                  </a:gs>
                </a:gsLst>
                <a:lin ang="0" scaled="1"/>
                <a:tileRect/>
              </a:gradFill>
              <a:effectLst>
                <a:outerShdw blurRad="50800" dist="38100" dir="5400000" algn="t" rotWithShape="0">
                  <a:prstClr val="black">
                    <a:alpha val="40000"/>
                  </a:prstClr>
                </a:outerShdw>
              </a:effectLst>
              <a:latin typeface="YouSheBiaoTiHei" pitchFamily="2" charset="-122"/>
              <a:ea typeface="YouSheBiaoTiHei" pitchFamily="2" charset="-122"/>
              <a:cs typeface="Myriad Arabic" panose="01010101010101010101" pitchFamily="50" charset="-78"/>
            </a:endParaRPr>
          </a:p>
        </p:txBody>
      </p:sp>
      <p:sp>
        <p:nvSpPr>
          <p:cNvPr id="67596" name="文本占位符 8"/>
          <p:cNvSpPr txBox="1">
            <a:spLocks noChangeArrowheads="1"/>
          </p:cNvSpPr>
          <p:nvPr/>
        </p:nvSpPr>
        <p:spPr bwMode="auto">
          <a:xfrm>
            <a:off x="3789369" y="5185083"/>
            <a:ext cx="2894013" cy="91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Font typeface="Arial" panose="020B0604020202020204" pitchFamily="34" charset="0"/>
              <a:buNone/>
            </a:pPr>
            <a:r>
              <a:rPr lang="en-US" altLang="zh-CN" dirty="0" smtClean="0">
                <a:solidFill>
                  <a:srgbClr val="F1A639"/>
                </a:solidFill>
                <a:latin typeface="YouSheBiaoTiHei" pitchFamily="2" charset="-122"/>
                <a:ea typeface="Source Han Sans CN Normal" panose="020B0400000000000000" pitchFamily="34" charset="-128"/>
              </a:rPr>
              <a:t>2021</a:t>
            </a:r>
            <a:r>
              <a:rPr lang="zh-CN" altLang="en-US" sz="1800" dirty="0" smtClean="0">
                <a:solidFill>
                  <a:srgbClr val="F1A639"/>
                </a:solidFill>
                <a:latin typeface="Source Han Sans CN Light" panose="020B0400000000000000" pitchFamily="34" charset="-128"/>
                <a:ea typeface="Source Han Sans CN Light" panose="020B0400000000000000" pitchFamily="34" charset="-128"/>
              </a:rPr>
              <a:t>年</a:t>
            </a:r>
            <a:r>
              <a:rPr lang="en-US" altLang="zh-CN" dirty="0" smtClean="0">
                <a:solidFill>
                  <a:srgbClr val="F1A639"/>
                </a:solidFill>
                <a:latin typeface="YouSheBiaoTiHei" pitchFamily="2" charset="-122"/>
                <a:ea typeface="Source Han Sans CN Normal" panose="020B0400000000000000" pitchFamily="34" charset="-128"/>
              </a:rPr>
              <a:t>12</a:t>
            </a:r>
            <a:r>
              <a:rPr lang="zh-CN" altLang="en-US" sz="1800" dirty="0" smtClean="0">
                <a:solidFill>
                  <a:srgbClr val="F1A639"/>
                </a:solidFill>
                <a:latin typeface="Source Han Sans CN Light" panose="020B0400000000000000" pitchFamily="34" charset="-128"/>
                <a:ea typeface="Source Han Sans CN Light" panose="020B0400000000000000" pitchFamily="34" charset="-128"/>
              </a:rPr>
              <a:t>月</a:t>
            </a:r>
            <a:endParaRPr lang="en-US" altLang="zh-CN" sz="1800" dirty="0">
              <a:solidFill>
                <a:srgbClr val="F1A639"/>
              </a:solidFill>
              <a:latin typeface="Source Han Sans CN Light" panose="020B0400000000000000" pitchFamily="34" charset="-128"/>
              <a:ea typeface="Source Han Sans CN Light" panose="020B0400000000000000" pitchFamily="34" charset="-128"/>
            </a:endParaRPr>
          </a:p>
          <a:p>
            <a:pPr algn="ctr" eaLnBrk="1" hangingPunct="1">
              <a:buFont typeface="Arial" panose="020B0604020202020204" pitchFamily="34" charset="0"/>
              <a:buNone/>
            </a:pPr>
            <a:r>
              <a:rPr lang="en-US" altLang="zh-CN" sz="1600" dirty="0" smtClean="0">
                <a:solidFill>
                  <a:schemeClr val="bg1"/>
                </a:solidFill>
                <a:latin typeface="Source Han Sans CN Light" panose="020B0400000000000000" pitchFamily="34" charset="-128"/>
                <a:ea typeface="Source Han Sans CN Light" panose="020B0400000000000000" pitchFamily="34" charset="-128"/>
              </a:rPr>
              <a:t>SOP</a:t>
            </a:r>
            <a:endParaRPr lang="en-US" altLang="zh-CN" sz="1600" dirty="0">
              <a:solidFill>
                <a:schemeClr val="bg1"/>
              </a:solidFill>
              <a:latin typeface="Source Han Sans CN Light" panose="020B0400000000000000" pitchFamily="34" charset="-128"/>
              <a:ea typeface="Source Han Sans CN Light" panose="020B0400000000000000" pitchFamily="34" charset="-128"/>
            </a:endParaRPr>
          </a:p>
        </p:txBody>
      </p:sp>
      <p:pic>
        <p:nvPicPr>
          <p:cNvPr id="67601" name="图像" descr="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775" y="6389688"/>
            <a:ext cx="6254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pic>
      <p:grpSp>
        <p:nvGrpSpPr>
          <p:cNvPr id="4" name="组合 3"/>
          <p:cNvGrpSpPr/>
          <p:nvPr/>
        </p:nvGrpSpPr>
        <p:grpSpPr>
          <a:xfrm>
            <a:off x="6892543" y="5131108"/>
            <a:ext cx="1591010" cy="964681"/>
            <a:chOff x="8611185" y="4822264"/>
            <a:chExt cx="1591010" cy="964681"/>
          </a:xfrm>
        </p:grpSpPr>
        <p:sp>
          <p:nvSpPr>
            <p:cNvPr id="31" name="矩形 30"/>
            <p:cNvSpPr/>
            <p:nvPr/>
          </p:nvSpPr>
          <p:spPr>
            <a:xfrm>
              <a:off x="8876632" y="4822264"/>
              <a:ext cx="1325563" cy="523220"/>
            </a:xfrm>
            <a:prstGeom prst="rect">
              <a:avLst/>
            </a:prstGeom>
          </p:spPr>
          <p:txBody>
            <a:bodyPr>
              <a:spAutoFit/>
            </a:bodyPr>
            <a:lstStyle/>
            <a:p>
              <a:pPr eaLnBrk="1" fontAlgn="auto" hangingPunct="1">
                <a:spcBef>
                  <a:spcPts val="0"/>
                </a:spcBef>
                <a:spcAft>
                  <a:spcPts val="0"/>
                </a:spcAft>
                <a:defRPr/>
              </a:pPr>
              <a:r>
                <a:rPr lang="en-US" altLang="zh-CN" sz="2800" dirty="0" smtClean="0">
                  <a:solidFill>
                    <a:srgbClr val="F1A639"/>
                  </a:solidFill>
                  <a:latin typeface="YouSheBiaoTiHei" pitchFamily="2" charset="-122"/>
                  <a:ea typeface="Source Han Sans CN Normal" panose="020B0400000000000000" pitchFamily="34" charset="-128"/>
                </a:rPr>
                <a:t>6.6</a:t>
              </a:r>
              <a:r>
                <a:rPr lang="en-US" altLang="zh-CN" dirty="0" smtClean="0">
                  <a:solidFill>
                    <a:srgbClr val="F1A639"/>
                  </a:solidFill>
                  <a:latin typeface="YouSheBiaoTiHei" pitchFamily="2" charset="-122"/>
                  <a:ea typeface="Source Han Sans CN Normal" panose="020B0400000000000000" pitchFamily="34" charset="-128"/>
                </a:rPr>
                <a:t>GWh</a:t>
              </a:r>
              <a:endParaRPr lang="en-US" altLang="zh-CN" sz="2800" dirty="0">
                <a:solidFill>
                  <a:srgbClr val="F1A639"/>
                </a:solidFill>
                <a:latin typeface="YouSheBiaoTiHei" pitchFamily="2" charset="-122"/>
                <a:ea typeface="Source Han Sans CN Normal" panose="020B0400000000000000" pitchFamily="34" charset="-128"/>
              </a:endParaRPr>
            </a:p>
          </p:txBody>
        </p:sp>
        <p:sp>
          <p:nvSpPr>
            <p:cNvPr id="24" name="文本占位符 8"/>
            <p:cNvSpPr txBox="1">
              <a:spLocks noChangeArrowheads="1"/>
            </p:cNvSpPr>
            <p:nvPr/>
          </p:nvSpPr>
          <p:spPr bwMode="auto">
            <a:xfrm>
              <a:off x="8611185" y="5383582"/>
              <a:ext cx="1535610" cy="403363"/>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None/>
              </a:pPr>
              <a:r>
                <a:rPr lang="zh-CN" altLang="en-US" sz="1600" dirty="0" smtClean="0">
                  <a:solidFill>
                    <a:schemeClr val="bg1"/>
                  </a:solidFill>
                  <a:latin typeface="Source Han Sans CN Light" panose="020B0400000000000000" pitchFamily="34" charset="-128"/>
                  <a:ea typeface="Source Han Sans CN Light" panose="020B0400000000000000" pitchFamily="34" charset="-128"/>
                </a:rPr>
                <a:t>一期规划产</a:t>
              </a:r>
              <a:r>
                <a:rPr lang="zh-CN" altLang="en-US" sz="1600" dirty="0">
                  <a:solidFill>
                    <a:schemeClr val="bg1"/>
                  </a:solidFill>
                  <a:latin typeface="Source Han Sans CN Light" panose="020B0400000000000000" pitchFamily="34" charset="-128"/>
                  <a:ea typeface="Source Han Sans CN Light" panose="020B0400000000000000" pitchFamily="34" charset="-128"/>
                </a:rPr>
                <a:t>能</a:t>
              </a:r>
              <a:endParaRPr lang="en-US" altLang="zh-CN" sz="1600" dirty="0">
                <a:solidFill>
                  <a:schemeClr val="bg1"/>
                </a:solidFill>
                <a:latin typeface="Source Han Sans CN Light" panose="020B0400000000000000" pitchFamily="34" charset="-128"/>
                <a:ea typeface="Source Han Sans CN Light" panose="020B0400000000000000" pitchFamily="34" charset="-128"/>
              </a:endParaRPr>
            </a:p>
          </p:txBody>
        </p:sp>
      </p:grpSp>
      <p:grpSp>
        <p:nvGrpSpPr>
          <p:cNvPr id="3" name="组合 2"/>
          <p:cNvGrpSpPr/>
          <p:nvPr/>
        </p:nvGrpSpPr>
        <p:grpSpPr>
          <a:xfrm>
            <a:off x="9008268" y="5128221"/>
            <a:ext cx="1845262" cy="964681"/>
            <a:chOff x="10197595" y="4822264"/>
            <a:chExt cx="1845262" cy="964681"/>
          </a:xfrm>
        </p:grpSpPr>
        <p:sp>
          <p:nvSpPr>
            <p:cNvPr id="34" name="矩形 33"/>
            <p:cNvSpPr/>
            <p:nvPr/>
          </p:nvSpPr>
          <p:spPr>
            <a:xfrm>
              <a:off x="10447906" y="4822264"/>
              <a:ext cx="1325563" cy="523220"/>
            </a:xfrm>
            <a:prstGeom prst="rect">
              <a:avLst/>
            </a:prstGeom>
          </p:spPr>
          <p:txBody>
            <a:bodyPr>
              <a:spAutoFit/>
            </a:bodyPr>
            <a:lstStyle/>
            <a:p>
              <a:pPr eaLnBrk="1" fontAlgn="auto" hangingPunct="1">
                <a:spcBef>
                  <a:spcPts val="0"/>
                </a:spcBef>
                <a:spcAft>
                  <a:spcPts val="0"/>
                </a:spcAft>
                <a:defRPr/>
              </a:pPr>
              <a:r>
                <a:rPr lang="en-US" altLang="zh-CN" sz="2800" dirty="0">
                  <a:solidFill>
                    <a:srgbClr val="F1A639"/>
                  </a:solidFill>
                  <a:latin typeface="YouSheBiaoTiHei" pitchFamily="2" charset="-122"/>
                  <a:ea typeface="Source Han Sans CN Normal" panose="020B0400000000000000" pitchFamily="34" charset="-128"/>
                </a:rPr>
                <a:t>8</a:t>
              </a:r>
              <a:r>
                <a:rPr lang="en-US" altLang="zh-CN" dirty="0" smtClean="0">
                  <a:solidFill>
                    <a:srgbClr val="F1A639"/>
                  </a:solidFill>
                  <a:latin typeface="YouSheBiaoTiHei" pitchFamily="2" charset="-122"/>
                  <a:ea typeface="Source Han Sans CN Normal" panose="020B0400000000000000" pitchFamily="34" charset="-128"/>
                </a:rPr>
                <a:t>GWh</a:t>
              </a:r>
              <a:endParaRPr lang="en-US" altLang="zh-CN" dirty="0">
                <a:solidFill>
                  <a:srgbClr val="F1A639"/>
                </a:solidFill>
                <a:latin typeface="YouSheBiaoTiHei" pitchFamily="2" charset="-122"/>
                <a:ea typeface="Source Han Sans CN Normal" panose="020B0400000000000000" pitchFamily="34" charset="-128"/>
              </a:endParaRPr>
            </a:p>
          </p:txBody>
        </p:sp>
        <p:sp>
          <p:nvSpPr>
            <p:cNvPr id="35" name="文本占位符 8"/>
            <p:cNvSpPr txBox="1">
              <a:spLocks noChangeArrowheads="1"/>
            </p:cNvSpPr>
            <p:nvPr/>
          </p:nvSpPr>
          <p:spPr bwMode="auto">
            <a:xfrm>
              <a:off x="10197595" y="5383582"/>
              <a:ext cx="1845262" cy="4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buNone/>
              </a:pPr>
              <a:r>
                <a:rPr lang="zh-CN" altLang="en-US" sz="1600" dirty="0">
                  <a:solidFill>
                    <a:schemeClr val="bg1"/>
                  </a:solidFill>
                  <a:latin typeface="Source Han Sans CN Light" panose="020B0400000000000000" pitchFamily="34" charset="-128"/>
                  <a:ea typeface="Source Han Sans CN Light" panose="020B0400000000000000" pitchFamily="34" charset="-128"/>
                </a:rPr>
                <a:t>二</a:t>
              </a:r>
              <a:r>
                <a:rPr lang="zh-CN" altLang="en-US" sz="1600" dirty="0" smtClean="0">
                  <a:solidFill>
                    <a:schemeClr val="bg1"/>
                  </a:solidFill>
                  <a:latin typeface="Source Han Sans CN Light" panose="020B0400000000000000" pitchFamily="34" charset="-128"/>
                  <a:ea typeface="Source Han Sans CN Light" panose="020B0400000000000000" pitchFamily="34" charset="-128"/>
                </a:rPr>
                <a:t>期</a:t>
              </a:r>
              <a:r>
                <a:rPr lang="zh-CN" altLang="en-US" sz="1600" dirty="0">
                  <a:solidFill>
                    <a:schemeClr val="bg1"/>
                  </a:solidFill>
                  <a:latin typeface="Source Han Sans CN Light" panose="020B0400000000000000" pitchFamily="34" charset="-128"/>
                  <a:ea typeface="Source Han Sans CN Light" panose="020B0400000000000000" pitchFamily="34" charset="-128"/>
                </a:rPr>
                <a:t>规划</a:t>
              </a:r>
              <a:r>
                <a:rPr lang="zh-CN" altLang="en-US" sz="1600" dirty="0" smtClean="0">
                  <a:solidFill>
                    <a:schemeClr val="bg1"/>
                  </a:solidFill>
                  <a:latin typeface="Source Han Sans CN Light" panose="020B0400000000000000" pitchFamily="34" charset="-128"/>
                  <a:ea typeface="Source Han Sans CN Light" panose="020B0400000000000000" pitchFamily="34" charset="-128"/>
                </a:rPr>
                <a:t>产</a:t>
              </a:r>
              <a:r>
                <a:rPr lang="zh-CN" altLang="en-US" sz="1600" dirty="0">
                  <a:solidFill>
                    <a:schemeClr val="bg1"/>
                  </a:solidFill>
                  <a:latin typeface="Source Han Sans CN Light" panose="020B0400000000000000" pitchFamily="34" charset="-128"/>
                  <a:ea typeface="Source Han Sans CN Light" panose="020B0400000000000000" pitchFamily="34" charset="-128"/>
                </a:rPr>
                <a:t>能</a:t>
              </a:r>
              <a:endParaRPr lang="en-US" altLang="zh-CN" sz="1600" dirty="0">
                <a:solidFill>
                  <a:schemeClr val="bg1"/>
                </a:solidFill>
                <a:latin typeface="Source Han Sans CN Light" panose="020B0400000000000000" pitchFamily="34" charset="-128"/>
                <a:ea typeface="Source Han Sans CN Light" panose="020B0400000000000000" pitchFamily="34" charset="-128"/>
              </a:endParaRPr>
            </a:p>
          </p:txBody>
        </p:sp>
      </p:gr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hinkcellActiveDocDoNotDelete"/>
</p:tagLst>
</file>

<file path=ppt/tags/tag3.xml><?xml version="1.0" encoding="utf-8"?>
<p:tagLst xmlns:p="http://schemas.openxmlformats.org/presentationml/2006/main">
  <p:tag name="THINKCELLSHAPEDONOTDELETE" val="thinkcellActiveDocDoNotDelete"/>
</p:tagLst>
</file>

<file path=ppt/tags/tag4.xml><?xml version="1.0" encoding="utf-8"?>
<p:tagLst xmlns:p="http://schemas.openxmlformats.org/presentationml/2006/main">
  <p:tag name="THINKCELLSHAPEDONOTDELETE" val="tlLaXQV5_I_VyNuLbyMdThw"/>
</p:tagLst>
</file>

<file path=ppt/tags/tag5.xml><?xml version="1.0" encoding="utf-8"?>
<p:tagLst xmlns:p="http://schemas.openxmlformats.org/presentationml/2006/main">
  <p:tag name="commondata" val="eyJoZGlkIjoiOWM1ZDhhOTM5MzFmNjRhYTg4NjgzOGUyODMyMDlhOTQ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002060">
            <a:alpha val="68000"/>
          </a:srgbClr>
        </a:solidFill>
        <a:ln>
          <a:noFill/>
        </a:ln>
      </a:spPr>
      <a:bodyPr anchor="ctr"/>
      <a:lstStyle>
        <a:defPPr algn="ctr" eaLnBrk="1" fontAlgn="auto" hangingPunct="1">
          <a:spcBef>
            <a:spcPts val="0"/>
          </a:spcBef>
          <a:spcAft>
            <a:spcPts val="0"/>
          </a:spcAft>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2173</Words>
  <Application>WPS 演示</Application>
  <PresentationFormat>宽屏</PresentationFormat>
  <Paragraphs>402</Paragraphs>
  <Slides>21</Slides>
  <Notes>22</Notes>
  <HiddenSlides>0</HiddenSlides>
  <MMClips>0</MMClips>
  <ScaleCrop>false</ScaleCrop>
  <HeadingPairs>
    <vt:vector size="8" baseType="variant">
      <vt:variant>
        <vt:lpstr>已用的字体</vt:lpstr>
      </vt:variant>
      <vt:variant>
        <vt:i4>26</vt:i4>
      </vt:variant>
      <vt:variant>
        <vt:lpstr>主题</vt:lpstr>
      </vt:variant>
      <vt:variant>
        <vt:i4>1</vt:i4>
      </vt:variant>
      <vt:variant>
        <vt:lpstr>嵌入 OLE 服务器</vt:lpstr>
      </vt:variant>
      <vt:variant>
        <vt:i4>3</vt:i4>
      </vt:variant>
      <vt:variant>
        <vt:lpstr>幻灯片标题</vt:lpstr>
      </vt:variant>
      <vt:variant>
        <vt:i4>21</vt:i4>
      </vt:variant>
    </vt:vector>
  </HeadingPairs>
  <TitlesOfParts>
    <vt:vector size="51" baseType="lpstr">
      <vt:lpstr>Arial</vt:lpstr>
      <vt:lpstr>宋体</vt:lpstr>
      <vt:lpstr>Wingdings</vt:lpstr>
      <vt:lpstr>等线</vt:lpstr>
      <vt:lpstr>等线 Light</vt:lpstr>
      <vt:lpstr>YouSheBiaoTiHei</vt:lpstr>
      <vt:lpstr>Myriad Arabic</vt:lpstr>
      <vt:lpstr>Heiti SC Light</vt:lpstr>
      <vt:lpstr>微软雅黑</vt:lpstr>
      <vt:lpstr>优设标题黑</vt:lpstr>
      <vt:lpstr>Poppins</vt:lpstr>
      <vt:lpstr>Source Han Sans CN Normal</vt:lpstr>
      <vt:lpstr>Yu Gothic UI Semilight</vt:lpstr>
      <vt:lpstr>Source Han Sans CN Light</vt:lpstr>
      <vt:lpstr>Impact</vt:lpstr>
      <vt:lpstr>Arial Unicode MS</vt:lpstr>
      <vt:lpstr>黑体</vt:lpstr>
      <vt:lpstr>Alibaba PuHuiTi H</vt:lpstr>
      <vt:lpstr>Source Han Sans CN Light</vt:lpstr>
      <vt:lpstr>Alibaba PuHuiTi M</vt:lpstr>
      <vt:lpstr>阿里巴巴普惠体 B</vt:lpstr>
      <vt:lpstr>阿里巴巴普惠体 R</vt:lpstr>
      <vt:lpstr>iekie jianyuanti</vt:lpstr>
      <vt:lpstr>Calibri</vt:lpstr>
      <vt:lpstr>MS PGothic</vt:lpstr>
      <vt:lpstr>Segoe Print</vt:lpstr>
      <vt:lpstr>Office 主题​​</vt:lpstr>
      <vt:lpstr>TCLayout.ActiveDocument.1</vt:lpstr>
      <vt:lpstr>TCLayout.ActiveDocument.1</vt:lpstr>
      <vt:lpstr>TCLayout.ActiveDocument.1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金 南遥</dc:creator>
  <cp:lastModifiedBy>李帅</cp:lastModifiedBy>
  <cp:revision>375</cp:revision>
  <dcterms:created xsi:type="dcterms:W3CDTF">2023-08-31T06:18:00Z</dcterms:created>
  <dcterms:modified xsi:type="dcterms:W3CDTF">2023-10-16T05:23:22Z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8431E708CB274D12B19C0FF60977EBFB_13</vt:lpwstr>
  </property>
</Properties>
</file>